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61" r:id="rId5"/>
    <p:sldId id="262" r:id="rId6"/>
    <p:sldId id="260" r:id="rId7"/>
    <p:sldId id="263" r:id="rId8"/>
    <p:sldId id="264" r:id="rId9"/>
    <p:sldId id="265" r:id="rId10"/>
    <p:sldId id="275" r:id="rId11"/>
    <p:sldId id="266" r:id="rId12"/>
    <p:sldId id="268" r:id="rId13"/>
    <p:sldId id="269" r:id="rId14"/>
    <p:sldId id="270" r:id="rId15"/>
    <p:sldId id="271" r:id="rId16"/>
    <p:sldId id="272" r:id="rId17"/>
    <p:sldId id="273" r:id="rId18"/>
    <p:sldId id="274" r:id="rId19"/>
    <p:sldId id="276" r:id="rId20"/>
    <p:sldId id="277" r:id="rId21"/>
    <p:sldId id="288" r:id="rId22"/>
    <p:sldId id="289" r:id="rId23"/>
    <p:sldId id="259" r:id="rId24"/>
    <p:sldId id="290" r:id="rId25"/>
    <p:sldId id="278" r:id="rId26"/>
    <p:sldId id="291" r:id="rId27"/>
    <p:sldId id="292" r:id="rId28"/>
    <p:sldId id="295" r:id="rId29"/>
    <p:sldId id="293" r:id="rId30"/>
    <p:sldId id="296" r:id="rId31"/>
    <p:sldId id="294" r:id="rId32"/>
    <p:sldId id="297" r:id="rId3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EA88"/>
    <a:srgbClr val="7CDE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C0E04C-344D-814C-A104-0CBB69D173D9}" v="144" dt="2022-11-17T17:29:00.342"/>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A1A18-C33C-4254-90CC-B124D3638173}"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8BB27-53D3-4073-A133-A7FDC71ECFD6}" type="slidenum">
              <a:rPr lang="en-US" smtClean="0"/>
              <a:t>‹#›</a:t>
            </a:fld>
            <a:endParaRPr lang="en-US"/>
          </a:p>
        </p:txBody>
      </p:sp>
    </p:spTree>
    <p:extLst>
      <p:ext uri="{BB962C8B-B14F-4D97-AF65-F5344CB8AC3E}">
        <p14:creationId xmlns:p14="http://schemas.microsoft.com/office/powerpoint/2010/main" val="2078032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E8BB27-53D3-4073-A133-A7FDC71ECFD6}" type="slidenum">
              <a:rPr lang="en-US" smtClean="0"/>
              <a:t>4</a:t>
            </a:fld>
            <a:endParaRPr lang="en-US"/>
          </a:p>
        </p:txBody>
      </p:sp>
    </p:spTree>
    <p:extLst>
      <p:ext uri="{BB962C8B-B14F-4D97-AF65-F5344CB8AC3E}">
        <p14:creationId xmlns:p14="http://schemas.microsoft.com/office/powerpoint/2010/main" val="222838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1443967-5EFD-D643-87B6-8D72FFA7E62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DB575530-4CB2-3C4D-8500-ABDBFD24E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26108B91-13B9-5545-9AF7-7BD7E8730EC7}"/>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733C4941-DF64-BB46-92DE-68EE35E1D73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20E7A265-9D32-EF44-B97C-5DFF9BC5307D}"/>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231044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A54A50D-5749-404F-BEA4-58B0DDEBDA9F}"/>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11A38079-03CE-A04B-9FBE-ECFA620FD64E}"/>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405491A-748E-9F43-AB63-9121FD6479E0}"/>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1802BE59-21E1-6D46-94DC-60D9EA46F685}"/>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DDDD57B-470A-6B4F-B74E-DDB4D4CE6D90}"/>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131458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34E956A9-9D75-184A-8FC9-8A179FC4F3AD}"/>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E843177A-ED25-074F-A5B4-BA5D8620D23B}"/>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0A6B419-8606-8548-8CDE-1F0D1621CBAB}"/>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461B9DEB-6599-BD42-9817-EDA63DA8A18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6646A8A-91AE-364D-A620-6F8BA5F87A95}"/>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2709491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0411E3-4278-6249-829A-3983B95FD0D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5B25B97-9F5B-BC40-994C-1993BF3B0D01}"/>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1758EDB-5021-FA4B-9B8A-1523020E61AF}"/>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B7651E75-ED63-7C44-A919-7B42620CF41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FAA1C69-0781-3844-9590-738E9DCB866F}"/>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389624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2704CD-6704-5549-B4D5-76864130E88E}"/>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8C67E329-C835-4B4A-A95B-FD2599F254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56959BEC-A28A-754D-8472-BE56FC0B6769}"/>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7286E859-5B64-294C-87C9-AC6E958444E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D629301-C28C-A04F-9410-05902F081799}"/>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166325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941AD5-DAD4-A24F-862A-43A211833092}"/>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FE644941-4D57-1D41-9E97-78F484BB3CE1}"/>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02DC2F9-960A-5741-8054-80C24A7E190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6C2A3BC8-BF5E-0E45-96BA-BB12BEEABE80}"/>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6" name="Chỗ dành sẵn cho Chân trang 5">
            <a:extLst>
              <a:ext uri="{FF2B5EF4-FFF2-40B4-BE49-F238E27FC236}">
                <a16:creationId xmlns:a16="http://schemas.microsoft.com/office/drawing/2014/main" id="{177D6ABE-3016-E246-A0E1-C933E96EA74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1A9F07E-810B-354D-9774-7F646DA16452}"/>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220840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13C891-B02C-C742-814F-B3318D60A11A}"/>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99940AE6-FE3F-9D44-85EA-F798F68BC3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E0F75B0B-7537-604A-89FA-5413E1B3825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FFEE6120-F9E7-BD49-9BC7-8F8AEC3E6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0732C9B-FC27-EA4B-AACD-E871794471E6}"/>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B019C37B-E8DE-4440-8B7C-3E64B843CBDD}"/>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8" name="Chỗ dành sẵn cho Chân trang 7">
            <a:extLst>
              <a:ext uri="{FF2B5EF4-FFF2-40B4-BE49-F238E27FC236}">
                <a16:creationId xmlns:a16="http://schemas.microsoft.com/office/drawing/2014/main" id="{FD2AF063-5C46-C74A-A921-ADA443714C66}"/>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D4CFE251-7714-C64D-A425-4F0E307ADE1A}"/>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315468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8E9140C-F28F-E44D-A96D-E3C7395BF660}"/>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1DA28F7-3732-4F4D-A44A-A3F21B2C7E6A}"/>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4" name="Chỗ dành sẵn cho Chân trang 3">
            <a:extLst>
              <a:ext uri="{FF2B5EF4-FFF2-40B4-BE49-F238E27FC236}">
                <a16:creationId xmlns:a16="http://schemas.microsoft.com/office/drawing/2014/main" id="{38E9F5B1-4588-E641-8C0F-E1DFB96198B9}"/>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69DA2F0-3F32-4240-8C19-1EFE3E7C2699}"/>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4033130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8092E3C0-4575-B241-8382-38B562A82C16}"/>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3" name="Chỗ dành sẵn cho Chân trang 2">
            <a:extLst>
              <a:ext uri="{FF2B5EF4-FFF2-40B4-BE49-F238E27FC236}">
                <a16:creationId xmlns:a16="http://schemas.microsoft.com/office/drawing/2014/main" id="{2A0D58CD-019D-1F47-B426-EF03C37AF709}"/>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85D62180-E218-5C4E-949F-477A99BDEC41}"/>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292945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1B901F5-871C-B840-A3A8-1C94AC83C63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0F1282D6-854E-8746-848E-E518ECF45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D354E38B-D04E-2C48-89F6-D8F31EF6B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CBA6F227-D0A3-3C47-A519-E64FD8F0644C}"/>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6" name="Chỗ dành sẵn cho Chân trang 5">
            <a:extLst>
              <a:ext uri="{FF2B5EF4-FFF2-40B4-BE49-F238E27FC236}">
                <a16:creationId xmlns:a16="http://schemas.microsoft.com/office/drawing/2014/main" id="{2A4AA654-4B06-574D-84D7-F69E083F47D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18F42B6-1AB7-C643-AAD3-5BA873ACF9FE}"/>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16115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C528672-D7E9-B64F-B8D7-A70C604FD76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B171948C-CE67-FD47-B3A0-0F6FAC7CC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C29826DC-1757-4C49-AA83-481F6208A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5D14A755-20D5-8C4D-BCF1-8C927A201E20}"/>
              </a:ext>
            </a:extLst>
          </p:cNvPr>
          <p:cNvSpPr>
            <a:spLocks noGrp="1"/>
          </p:cNvSpPr>
          <p:nvPr>
            <p:ph type="dt" sz="half" idx="10"/>
          </p:nvPr>
        </p:nvSpPr>
        <p:spPr/>
        <p:txBody>
          <a:bodyPr/>
          <a:lstStyle/>
          <a:p>
            <a:fld id="{573DC5A8-8818-0347-93B1-BE63DFD5C49C}" type="datetimeFigureOut">
              <a:rPr lang="vi-VN" smtClean="0"/>
              <a:t>18/11/2022</a:t>
            </a:fld>
            <a:endParaRPr lang="vi-VN"/>
          </a:p>
        </p:txBody>
      </p:sp>
      <p:sp>
        <p:nvSpPr>
          <p:cNvPr id="6" name="Chỗ dành sẵn cho Chân trang 5">
            <a:extLst>
              <a:ext uri="{FF2B5EF4-FFF2-40B4-BE49-F238E27FC236}">
                <a16:creationId xmlns:a16="http://schemas.microsoft.com/office/drawing/2014/main" id="{ADF7FF08-68AC-B346-A2E3-B63E18061EC4}"/>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31C7F91-C19F-7647-BE03-9F889DE43607}"/>
              </a:ext>
            </a:extLst>
          </p:cNvPr>
          <p:cNvSpPr>
            <a:spLocks noGrp="1"/>
          </p:cNvSpPr>
          <p:nvPr>
            <p:ph type="sldNum" sz="quarter" idx="12"/>
          </p:nvPr>
        </p:nvSpPr>
        <p:spPr/>
        <p:txBody>
          <a:bodyPr/>
          <a:lstStyle/>
          <a:p>
            <a:fld id="{DB4C0B76-0009-D94F-A4C5-D70F245EB51F}" type="slidenum">
              <a:rPr lang="vi-VN" smtClean="0"/>
              <a:t>‹#›</a:t>
            </a:fld>
            <a:endParaRPr lang="vi-VN"/>
          </a:p>
        </p:txBody>
      </p:sp>
    </p:spTree>
    <p:extLst>
      <p:ext uri="{BB962C8B-B14F-4D97-AF65-F5344CB8AC3E}">
        <p14:creationId xmlns:p14="http://schemas.microsoft.com/office/powerpoint/2010/main" val="3964689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8DEF6CDD-9CFE-E242-83D3-6EAECAE5A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4B45DA94-2D3E-DD46-95C7-37D17FE36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44803C1-C91D-4D4F-B218-BC538AA363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DC5A8-8818-0347-93B1-BE63DFD5C49C}" type="datetimeFigureOut">
              <a:rPr lang="vi-VN" smtClean="0"/>
              <a:t>18/11/2022</a:t>
            </a:fld>
            <a:endParaRPr lang="vi-VN"/>
          </a:p>
        </p:txBody>
      </p:sp>
      <p:sp>
        <p:nvSpPr>
          <p:cNvPr id="5" name="Chỗ dành sẵn cho Chân trang 4">
            <a:extLst>
              <a:ext uri="{FF2B5EF4-FFF2-40B4-BE49-F238E27FC236}">
                <a16:creationId xmlns:a16="http://schemas.microsoft.com/office/drawing/2014/main" id="{B40B3CCD-2867-F142-8549-3205460A8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246516A3-0A03-6B46-A56E-144A3BE14D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C0B76-0009-D94F-A4C5-D70F245EB51F}" type="slidenum">
              <a:rPr lang="vi-VN" smtClean="0"/>
              <a:t>‹#›</a:t>
            </a:fld>
            <a:endParaRPr lang="vi-VN"/>
          </a:p>
        </p:txBody>
      </p:sp>
    </p:spTree>
    <p:extLst>
      <p:ext uri="{BB962C8B-B14F-4D97-AF65-F5344CB8AC3E}">
        <p14:creationId xmlns:p14="http://schemas.microsoft.com/office/powerpoint/2010/main" val="1949457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hyperlink" Target="https://www.vntrip.vn/cam-nang/dinh-doc-lap-sai-gon-16102"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vntrip.vn/cam-nang/tham-quan-cho-ben-thanh-sai-gon-15535"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vntrip.vn/cam-nang/pho-di-bo-nguyen-hue-sai-gon-25276"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vntrip.vn/cam-nang/ho-ban-nguyet-va-cau-anh-sao-sai-gon-2293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3B20432A-88DD-5C46-93E5-F57D163E99B0}"/>
              </a:ext>
            </a:extLst>
          </p:cNvPr>
          <p:cNvPicPr>
            <a:picLocks noChangeAspect="1"/>
          </p:cNvPicPr>
          <p:nvPr/>
        </p:nvPicPr>
        <p:blipFill>
          <a:blip r:embed="rId2"/>
          <a:stretch>
            <a:fillRect/>
          </a:stretch>
        </p:blipFill>
        <p:spPr>
          <a:xfrm>
            <a:off x="0" y="0"/>
            <a:ext cx="12192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Hình chữ nhật 8">
            <a:extLst>
              <a:ext uri="{FF2B5EF4-FFF2-40B4-BE49-F238E27FC236}">
                <a16:creationId xmlns:a16="http://schemas.microsoft.com/office/drawing/2014/main" id="{244F3B9F-AF5F-944F-86B7-929796E2D1F7}"/>
              </a:ext>
            </a:extLst>
          </p:cNvPr>
          <p:cNvSpPr/>
          <p:nvPr/>
        </p:nvSpPr>
        <p:spPr>
          <a:xfrm>
            <a:off x="1123575" y="0"/>
            <a:ext cx="6992471" cy="1948330"/>
          </a:xfrm>
          <a:prstGeom prst="rect">
            <a:avLst/>
          </a:prstGeom>
          <a:solidFill>
            <a:schemeClr val="accent2">
              <a:lumMod val="60000"/>
              <a:lumOff val="4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vi-VN"/>
          </a:p>
        </p:txBody>
      </p:sp>
      <p:sp>
        <p:nvSpPr>
          <p:cNvPr id="12" name="Hộp Văn bản 11">
            <a:extLst>
              <a:ext uri="{FF2B5EF4-FFF2-40B4-BE49-F238E27FC236}">
                <a16:creationId xmlns:a16="http://schemas.microsoft.com/office/drawing/2014/main" id="{9983DE58-0FD4-5546-9FB1-1AAB1628412E}"/>
              </a:ext>
            </a:extLst>
          </p:cNvPr>
          <p:cNvSpPr txBox="1"/>
          <p:nvPr/>
        </p:nvSpPr>
        <p:spPr>
          <a:xfrm>
            <a:off x="670521" y="609162"/>
            <a:ext cx="7587673" cy="1590179"/>
          </a:xfrm>
          <a:prstGeom prst="rect">
            <a:avLst/>
          </a:prstGeom>
          <a:noFill/>
        </p:spPr>
        <p:txBody>
          <a:bodyPr wrap="square" rtlCol="0">
            <a:spAutoFit/>
          </a:bodyPr>
          <a:lstStyle/>
          <a:p>
            <a:pPr algn="ctr"/>
            <a:r>
              <a:rPr lang="vi-VN" sz="8000" b="1" baseline="30000">
                <a:solidFill>
                  <a:schemeClr val="accent2">
                    <a:lumMod val="75000"/>
                  </a:schemeClr>
                </a:solidFill>
                <a:latin typeface="+mj-lt"/>
                <a:cs typeface="Aldhabi" pitchFamily="2" charset="-78"/>
              </a:rPr>
              <a:t>TRẦN THUẬN KỲ</a:t>
            </a:r>
          </a:p>
          <a:p>
            <a:pPr algn="ctr"/>
            <a:r>
              <a:rPr lang="vi-VN" sz="6600" b="1" baseline="30000">
                <a:solidFill>
                  <a:schemeClr val="bg1"/>
                </a:solidFill>
                <a:latin typeface="+mj-lt"/>
                <a:cs typeface="Aldhabi" pitchFamily="2" charset="-78"/>
              </a:rPr>
              <a:t>C1022G1</a:t>
            </a:r>
          </a:p>
        </p:txBody>
      </p:sp>
    </p:spTree>
    <p:extLst>
      <p:ext uri="{BB962C8B-B14F-4D97-AF65-F5344CB8AC3E}">
        <p14:creationId xmlns:p14="http://schemas.microsoft.com/office/powerpoint/2010/main" val="12867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67037D-113E-129F-C897-F6F998B899CA}"/>
              </a:ext>
            </a:extLst>
          </p:cNvPr>
          <p:cNvPicPr>
            <a:picLocks noChangeAspect="1"/>
          </p:cNvPicPr>
          <p:nvPr/>
        </p:nvPicPr>
        <p:blipFill rotWithShape="1">
          <a:blip r:embed="rId2"/>
          <a:srcRect r="1031" b="27971"/>
          <a:stretch/>
        </p:blipFill>
        <p:spPr>
          <a:xfrm>
            <a:off x="0" y="0"/>
            <a:ext cx="12192000" cy="4939748"/>
          </a:xfrm>
          <a:prstGeom prst="rect">
            <a:avLst/>
          </a:prstGeom>
        </p:spPr>
      </p:pic>
      <p:sp>
        <p:nvSpPr>
          <p:cNvPr id="5" name="TextBox 4">
            <a:extLst>
              <a:ext uri="{FF2B5EF4-FFF2-40B4-BE49-F238E27FC236}">
                <a16:creationId xmlns:a16="http://schemas.microsoft.com/office/drawing/2014/main" id="{3DFCAD87-C436-834D-C697-A4A4C860FC09}"/>
              </a:ext>
            </a:extLst>
          </p:cNvPr>
          <p:cNvSpPr txBox="1"/>
          <p:nvPr/>
        </p:nvSpPr>
        <p:spPr>
          <a:xfrm>
            <a:off x="654343" y="4893657"/>
            <a:ext cx="11263699" cy="1754326"/>
          </a:xfrm>
          <a:prstGeom prst="rect">
            <a:avLst/>
          </a:prstGeom>
          <a:noFill/>
        </p:spPr>
        <p:txBody>
          <a:bodyPr wrap="square" rtlCol="0">
            <a:spAutoFit/>
          </a:bodyPr>
          <a:lstStyle/>
          <a:p>
            <a:r>
              <a:rPr lang="en-US" dirty="0"/>
              <a:t>_</a:t>
            </a:r>
            <a:r>
              <a:rPr lang="vi-VN" dirty="0"/>
              <a:t>Có thể nói những nhân tố lịch sử đã góp phần quan trọng tạo nên con người SG yêu nước đầy lòng nhân ái </a:t>
            </a:r>
          </a:p>
          <a:p>
            <a:r>
              <a:rPr lang="vi-VN" dirty="0"/>
              <a:t>_Vốn là những ngươi đi khai phá vùng đất mới Nam Bộ nên phải có bản lĩnh để vượt qua mọi khó khăn, thử thách,</a:t>
            </a:r>
          </a:p>
          <a:p>
            <a:r>
              <a:rPr lang="vi-VN" dirty="0"/>
              <a:t>_Bên cạnh đó dưới tác động thường xuyên của công nghiệp phương Tây dần tạo con người SG có lối </a:t>
            </a:r>
            <a:r>
              <a:rPr lang="en-US" dirty="0"/>
              <a:t>S</a:t>
            </a:r>
            <a:r>
              <a:rPr lang="vi-VN" dirty="0"/>
              <a:t>ống nhạy cảm với cái mới tạo nên con người SG từ xưa đến nay sống đơn giản, ít suy nghĩ, ít để bụng, luôn dang tay chào đón những điều mới mẻ.</a:t>
            </a:r>
          </a:p>
        </p:txBody>
      </p:sp>
    </p:spTree>
    <p:extLst>
      <p:ext uri="{BB962C8B-B14F-4D97-AF65-F5344CB8AC3E}">
        <p14:creationId xmlns:p14="http://schemas.microsoft.com/office/powerpoint/2010/main" val="27958735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1027C78B-D2E8-0E47-BDB7-3FCEF07FF0DC}"/>
              </a:ext>
            </a:extLst>
          </p:cNvPr>
          <p:cNvSpPr txBox="1"/>
          <p:nvPr/>
        </p:nvSpPr>
        <p:spPr>
          <a:xfrm>
            <a:off x="593035" y="1670405"/>
            <a:ext cx="4528554" cy="4524315"/>
          </a:xfrm>
          <a:prstGeom prst="rect">
            <a:avLst/>
          </a:prstGeom>
          <a:noFill/>
        </p:spPr>
        <p:txBody>
          <a:bodyPr wrap="square">
            <a:spAutoFit/>
          </a:bodyPr>
          <a:lstStyle/>
          <a:p>
            <a:pPr algn="l"/>
            <a:r>
              <a:rPr lang="vi-VN" sz="2400" b="0" i="0">
                <a:solidFill>
                  <a:schemeClr val="tx1">
                    <a:lumMod val="95000"/>
                    <a:lumOff val="5000"/>
                  </a:schemeClr>
                </a:solidFill>
                <a:effectLst/>
                <a:latin typeface="Lato" panose="02000000000000000000" pitchFamily="2" charset="0"/>
              </a:rPr>
              <a:t>Sài Gòn khiến biết bao người đến đây phải cảm động và ấm lòng bằng những điều giản dị vô cùng. Du lịch Sài Gòn, dù bạn hỏi thăm đường hay chuyện trò vài câu với bất kỳ ai, bạn đều nhận được câu trả lời ngọt ngào và thân thiện đến lạ. Ở đây, thì vì xưng cháu, người ta tự xưng bằng dì, bằng ngoại, bằng con thân thiết như người trong gia đình.</a:t>
            </a:r>
          </a:p>
        </p:txBody>
      </p:sp>
      <p:pic>
        <p:nvPicPr>
          <p:cNvPr id="5" name="Hình ảnh 4">
            <a:extLst>
              <a:ext uri="{FF2B5EF4-FFF2-40B4-BE49-F238E27FC236}">
                <a16:creationId xmlns:a16="http://schemas.microsoft.com/office/drawing/2014/main" id="{1F541D0E-BD31-8F4B-8FBB-2E35F043AB2A}"/>
              </a:ext>
            </a:extLst>
          </p:cNvPr>
          <p:cNvPicPr>
            <a:picLocks noChangeAspect="1"/>
          </p:cNvPicPr>
          <p:nvPr/>
        </p:nvPicPr>
        <p:blipFill>
          <a:blip r:embed="rId2"/>
          <a:stretch>
            <a:fillRect/>
          </a:stretch>
        </p:blipFill>
        <p:spPr>
          <a:xfrm>
            <a:off x="5565913" y="2002297"/>
            <a:ext cx="6102626" cy="3675715"/>
          </a:xfrm>
          <a:prstGeom prst="rect">
            <a:avLst/>
          </a:prstGeom>
        </p:spPr>
      </p:pic>
      <p:sp>
        <p:nvSpPr>
          <p:cNvPr id="2" name="Thought Bubble: Cloud 1">
            <a:extLst>
              <a:ext uri="{FF2B5EF4-FFF2-40B4-BE49-F238E27FC236}">
                <a16:creationId xmlns:a16="http://schemas.microsoft.com/office/drawing/2014/main" id="{A6B09F74-3C62-F7A4-7698-B18401965EC0}"/>
              </a:ext>
            </a:extLst>
          </p:cNvPr>
          <p:cNvSpPr/>
          <p:nvPr/>
        </p:nvSpPr>
        <p:spPr>
          <a:xfrm>
            <a:off x="7378148" y="302295"/>
            <a:ext cx="3713922" cy="1257931"/>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rgbClr val="FF0000"/>
                </a:solidFill>
              </a:rPr>
              <a:t>THÂN THIỆN</a:t>
            </a:r>
          </a:p>
          <a:p>
            <a:pPr algn="ctr"/>
            <a:r>
              <a:rPr lang="vi-VN" sz="2400">
                <a:solidFill>
                  <a:srgbClr val="FF0000"/>
                </a:solidFill>
              </a:rPr>
              <a:t>DỄ GẦN</a:t>
            </a:r>
            <a:endParaRPr lang="en-US" sz="2400">
              <a:solidFill>
                <a:srgbClr val="FF0000"/>
              </a:solidFill>
            </a:endParaRPr>
          </a:p>
        </p:txBody>
      </p:sp>
    </p:spTree>
    <p:extLst>
      <p:ext uri="{BB962C8B-B14F-4D97-AF65-F5344CB8AC3E}">
        <p14:creationId xmlns:p14="http://schemas.microsoft.com/office/powerpoint/2010/main" val="16050704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D47AE170-221E-8442-9521-EC498A24202B}"/>
              </a:ext>
            </a:extLst>
          </p:cNvPr>
          <p:cNvSpPr txBox="1"/>
          <p:nvPr/>
        </p:nvSpPr>
        <p:spPr>
          <a:xfrm>
            <a:off x="443486" y="1759382"/>
            <a:ext cx="4678939" cy="4708981"/>
          </a:xfrm>
          <a:prstGeom prst="rect">
            <a:avLst/>
          </a:prstGeom>
          <a:noFill/>
        </p:spPr>
        <p:txBody>
          <a:bodyPr wrap="square">
            <a:spAutoFit/>
          </a:bodyPr>
          <a:lstStyle/>
          <a:p>
            <a:r>
              <a:rPr lang="vi-VN" sz="2000" b="0" i="0">
                <a:solidFill>
                  <a:schemeClr val="tx1">
                    <a:lumMod val="95000"/>
                    <a:lumOff val="5000"/>
                  </a:schemeClr>
                </a:solidFill>
                <a:effectLst/>
                <a:latin typeface="Lato" panose="020F0502020204030203" pitchFamily="34" charset="0"/>
              </a:rPr>
              <a:t>Chất giọng Sài Gòn có như hiện nay là do pha trộn âm điệu giữa ba miền Bắc Trung Nam mà ra. Với giọng nền là giọng Nam bộ, cứng rắn, mạnh mẽ pha chút đỏng đảnh tạo thành chất giọng đặc trưng không lẫn đi đâu được. Người Sài Gòn có cách phát âm sai vài từ âm cuối. Những cặp từ “nhạc và nhạt”, “gòn và goòng”, “ít và ích”, hay phụ âm đầu “v và z”… nghe như đồng âm. Họ cũng hay phát âm nhầm lẫn giữa dấu hỏi và dấu ngã. Nhưng theo thời gian, quá trình này ngày càng giảm dần, và du lịch Sài Gòn giá rẻ bạn sẽ dễ dàng lắng nghe chất giọng đặc biệt của người Sài Gòn.</a:t>
            </a:r>
            <a:endParaRPr lang="vi-VN" sz="2000">
              <a:solidFill>
                <a:schemeClr val="tx1">
                  <a:lumMod val="95000"/>
                  <a:lumOff val="5000"/>
                </a:schemeClr>
              </a:solidFill>
            </a:endParaRPr>
          </a:p>
        </p:txBody>
      </p:sp>
      <p:pic>
        <p:nvPicPr>
          <p:cNvPr id="2" name="Picture 1">
            <a:extLst>
              <a:ext uri="{FF2B5EF4-FFF2-40B4-BE49-F238E27FC236}">
                <a16:creationId xmlns:a16="http://schemas.microsoft.com/office/drawing/2014/main" id="{AA9B3602-17CF-1A83-C293-6CD5C0C68964}"/>
              </a:ext>
            </a:extLst>
          </p:cNvPr>
          <p:cNvPicPr>
            <a:picLocks noChangeAspect="1"/>
          </p:cNvPicPr>
          <p:nvPr/>
        </p:nvPicPr>
        <p:blipFill>
          <a:blip r:embed="rId2"/>
          <a:stretch>
            <a:fillRect/>
          </a:stretch>
        </p:blipFill>
        <p:spPr>
          <a:xfrm>
            <a:off x="5892247" y="2128714"/>
            <a:ext cx="5715000" cy="3970318"/>
          </a:xfrm>
          <a:prstGeom prst="rect">
            <a:avLst/>
          </a:prstGeom>
        </p:spPr>
      </p:pic>
      <p:sp>
        <p:nvSpPr>
          <p:cNvPr id="3" name="Thought Bubble: Cloud 2">
            <a:extLst>
              <a:ext uri="{FF2B5EF4-FFF2-40B4-BE49-F238E27FC236}">
                <a16:creationId xmlns:a16="http://schemas.microsoft.com/office/drawing/2014/main" id="{D21C38B9-C4BD-FE9F-CFEE-144621F22125}"/>
              </a:ext>
            </a:extLst>
          </p:cNvPr>
          <p:cNvSpPr/>
          <p:nvPr/>
        </p:nvSpPr>
        <p:spPr>
          <a:xfrm>
            <a:off x="7682949" y="68288"/>
            <a:ext cx="2832652" cy="1699592"/>
          </a:xfrm>
          <a:prstGeom prst="cloudCallout">
            <a:avLst>
              <a:gd name="adj1" fmla="val -99780"/>
              <a:gd name="adj2" fmla="val 6074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t>GIỌNG NÓI ĐẶC BIỆT</a:t>
            </a:r>
            <a:endParaRPr lang="en-US" sz="2400"/>
          </a:p>
        </p:txBody>
      </p:sp>
    </p:spTree>
    <p:extLst>
      <p:ext uri="{BB962C8B-B14F-4D97-AF65-F5344CB8AC3E}">
        <p14:creationId xmlns:p14="http://schemas.microsoft.com/office/powerpoint/2010/main" val="6858936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D31B6859-D509-D146-841B-8D2FD32233CA}"/>
              </a:ext>
            </a:extLst>
          </p:cNvPr>
          <p:cNvSpPr txBox="1"/>
          <p:nvPr/>
        </p:nvSpPr>
        <p:spPr>
          <a:xfrm>
            <a:off x="658374" y="2754908"/>
            <a:ext cx="4907539" cy="3170099"/>
          </a:xfrm>
          <a:prstGeom prst="rect">
            <a:avLst/>
          </a:prstGeom>
          <a:noFill/>
        </p:spPr>
        <p:txBody>
          <a:bodyPr wrap="square">
            <a:spAutoFit/>
          </a:bodyPr>
          <a:lstStyle/>
          <a:p>
            <a:r>
              <a:rPr lang="vi-VN" sz="2000" b="0" i="0">
                <a:solidFill>
                  <a:schemeClr val="tx1">
                    <a:lumMod val="95000"/>
                    <a:lumOff val="5000"/>
                  </a:schemeClr>
                </a:solidFill>
                <a:effectLst/>
                <a:latin typeface="Lato" panose="020F0502020204030203" pitchFamily="34" charset="0"/>
              </a:rPr>
              <a:t>Họ sống đúng con người mình với khả năng cho phép của mình, không giả tạo, không đua đòi. Nhìn một người Sài Gòn, bạn sẽ khó có thể đoán được, người đó giàu hay nghèo; là trí thức hay kinh doanh; đang đi chơi hay đi làm… Người giàu có thể ngồi ăn trong một cửa tiệm không lấy gì sang trọng và người nghèo cũng tương tự cũng có thể ghé nhà hàng hạng sang để thưởng thức một bữa ăn thịnh soạn.</a:t>
            </a:r>
            <a:endParaRPr lang="vi-VN" sz="2000">
              <a:solidFill>
                <a:schemeClr val="tx1">
                  <a:lumMod val="95000"/>
                  <a:lumOff val="5000"/>
                </a:schemeClr>
              </a:solidFill>
            </a:endParaRPr>
          </a:p>
        </p:txBody>
      </p:sp>
      <p:pic>
        <p:nvPicPr>
          <p:cNvPr id="2" name="Picture 1">
            <a:extLst>
              <a:ext uri="{FF2B5EF4-FFF2-40B4-BE49-F238E27FC236}">
                <a16:creationId xmlns:a16="http://schemas.microsoft.com/office/drawing/2014/main" id="{6122E01F-1A49-14D3-44A8-414A28E7E41E}"/>
              </a:ext>
            </a:extLst>
          </p:cNvPr>
          <p:cNvPicPr>
            <a:picLocks noChangeAspect="1"/>
          </p:cNvPicPr>
          <p:nvPr/>
        </p:nvPicPr>
        <p:blipFill>
          <a:blip r:embed="rId2"/>
          <a:stretch>
            <a:fillRect/>
          </a:stretch>
        </p:blipFill>
        <p:spPr>
          <a:xfrm>
            <a:off x="7086600" y="317835"/>
            <a:ext cx="4615991" cy="2912165"/>
          </a:xfrm>
          <a:prstGeom prst="rect">
            <a:avLst/>
          </a:prstGeom>
        </p:spPr>
      </p:pic>
      <p:pic>
        <p:nvPicPr>
          <p:cNvPr id="3" name="Picture 2">
            <a:extLst>
              <a:ext uri="{FF2B5EF4-FFF2-40B4-BE49-F238E27FC236}">
                <a16:creationId xmlns:a16="http://schemas.microsoft.com/office/drawing/2014/main" id="{AA0B4C23-4C94-0339-CF4B-25EA743ED122}"/>
              </a:ext>
            </a:extLst>
          </p:cNvPr>
          <p:cNvPicPr>
            <a:picLocks noChangeAspect="1"/>
          </p:cNvPicPr>
          <p:nvPr/>
        </p:nvPicPr>
        <p:blipFill>
          <a:blip r:embed="rId3"/>
          <a:stretch>
            <a:fillRect/>
          </a:stretch>
        </p:blipFill>
        <p:spPr>
          <a:xfrm>
            <a:off x="5982012" y="3628001"/>
            <a:ext cx="4801945" cy="3021495"/>
          </a:xfrm>
          <a:prstGeom prst="rect">
            <a:avLst/>
          </a:prstGeom>
        </p:spPr>
      </p:pic>
      <p:sp>
        <p:nvSpPr>
          <p:cNvPr id="6" name="Arrow: Pentagon 5">
            <a:extLst>
              <a:ext uri="{FF2B5EF4-FFF2-40B4-BE49-F238E27FC236}">
                <a16:creationId xmlns:a16="http://schemas.microsoft.com/office/drawing/2014/main" id="{CEAF3584-BFDA-BB54-B418-74C0D7B5D1BC}"/>
              </a:ext>
            </a:extLst>
          </p:cNvPr>
          <p:cNvSpPr/>
          <p:nvPr/>
        </p:nvSpPr>
        <p:spPr>
          <a:xfrm>
            <a:off x="0" y="1729015"/>
            <a:ext cx="4472609" cy="675860"/>
          </a:xfrm>
          <a:prstGeom prst="homePlat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rgbClr val="C00000"/>
                </a:solidFill>
              </a:rPr>
              <a:t>SỐNG THỰC TẾ</a:t>
            </a:r>
            <a:endParaRPr lang="en-US" sz="2800">
              <a:solidFill>
                <a:srgbClr val="C00000"/>
              </a:solidFill>
            </a:endParaRPr>
          </a:p>
        </p:txBody>
      </p:sp>
    </p:spTree>
    <p:extLst>
      <p:ext uri="{BB962C8B-B14F-4D97-AF65-F5344CB8AC3E}">
        <p14:creationId xmlns:p14="http://schemas.microsoft.com/office/powerpoint/2010/main" val="397894719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87D77EA4-B0C5-8A47-A5C4-8770933E7712}"/>
              </a:ext>
            </a:extLst>
          </p:cNvPr>
          <p:cNvSpPr txBox="1"/>
          <p:nvPr/>
        </p:nvSpPr>
        <p:spPr>
          <a:xfrm>
            <a:off x="879167" y="2843412"/>
            <a:ext cx="4023625" cy="3477875"/>
          </a:xfrm>
          <a:prstGeom prst="rect">
            <a:avLst/>
          </a:prstGeom>
          <a:noFill/>
        </p:spPr>
        <p:txBody>
          <a:bodyPr wrap="square">
            <a:spAutoFit/>
          </a:bodyPr>
          <a:lstStyle/>
          <a:p>
            <a:r>
              <a:rPr lang="vi-VN" sz="2000" b="0" i="0">
                <a:solidFill>
                  <a:schemeClr val="tx1">
                    <a:lumMod val="95000"/>
                    <a:lumOff val="5000"/>
                  </a:schemeClr>
                </a:solidFill>
                <a:effectLst/>
                <a:latin typeface="Lato" panose="020F0502020204030203" pitchFamily="34" charset="0"/>
              </a:rPr>
              <a:t>Họ rất dễ dãi chuyện ăn uống, miễn sao được ăn no và đầy đủ chất, chứ không cần trang trí cầu kỳ. Nhưng riêng chọn nhà hàng đãi bạn, người thân thì </a:t>
            </a:r>
            <a:r>
              <a:rPr lang="vi-VN" sz="2000">
                <a:solidFill>
                  <a:schemeClr val="tx1">
                    <a:lumMod val="95000"/>
                    <a:lumOff val="5000"/>
                  </a:schemeClr>
                </a:solidFill>
                <a:latin typeface="Lato" panose="020F0502020204030203" pitchFamily="34" charset="0"/>
              </a:rPr>
              <a:t>người </a:t>
            </a:r>
            <a:r>
              <a:rPr lang="vi-VN" sz="2000" b="0" i="0">
                <a:solidFill>
                  <a:schemeClr val="tx1">
                    <a:lumMod val="95000"/>
                    <a:lumOff val="5000"/>
                  </a:schemeClr>
                </a:solidFill>
                <a:effectLst/>
                <a:latin typeface="Lato" panose="020F0502020204030203" pitchFamily="34" charset="0"/>
              </a:rPr>
              <a:t>Sài Gòn tỏ ra rất sành điệu, mặc dù có thể không giàu có lắm. Mọi người đủ mọi thành phần, mọi tầng lớp đều rất sành sỏi chọn nhà hàng, chọn đồ ăn thức uống rất kỹ, dựa trên túi tiền của mình.</a:t>
            </a:r>
            <a:r>
              <a:rPr lang="vi-VN" sz="2000">
                <a:solidFill>
                  <a:schemeClr val="tx1">
                    <a:lumMod val="95000"/>
                    <a:lumOff val="5000"/>
                  </a:schemeClr>
                </a:solidFill>
                <a:latin typeface="Lato" panose="020F0502020204030203" pitchFamily="34" charset="0"/>
              </a:rPr>
              <a:t> </a:t>
            </a:r>
            <a:endParaRPr lang="vi-VN" sz="2000">
              <a:solidFill>
                <a:schemeClr val="tx1">
                  <a:lumMod val="95000"/>
                  <a:lumOff val="5000"/>
                </a:schemeClr>
              </a:solidFill>
            </a:endParaRPr>
          </a:p>
        </p:txBody>
      </p:sp>
      <p:pic>
        <p:nvPicPr>
          <p:cNvPr id="2" name="Picture 1">
            <a:extLst>
              <a:ext uri="{FF2B5EF4-FFF2-40B4-BE49-F238E27FC236}">
                <a16:creationId xmlns:a16="http://schemas.microsoft.com/office/drawing/2014/main" id="{A0497DDC-690B-D564-C70C-495F337D3DD5}"/>
              </a:ext>
            </a:extLst>
          </p:cNvPr>
          <p:cNvPicPr>
            <a:picLocks noChangeAspect="1"/>
          </p:cNvPicPr>
          <p:nvPr/>
        </p:nvPicPr>
        <p:blipFill>
          <a:blip r:embed="rId2"/>
          <a:stretch>
            <a:fillRect/>
          </a:stretch>
        </p:blipFill>
        <p:spPr>
          <a:xfrm>
            <a:off x="6346049" y="1153266"/>
            <a:ext cx="4966784" cy="5168021"/>
          </a:xfrm>
          <a:prstGeom prst="rect">
            <a:avLst/>
          </a:prstGeom>
        </p:spPr>
      </p:pic>
      <p:sp>
        <p:nvSpPr>
          <p:cNvPr id="3" name="Cloud 2">
            <a:extLst>
              <a:ext uri="{FF2B5EF4-FFF2-40B4-BE49-F238E27FC236}">
                <a16:creationId xmlns:a16="http://schemas.microsoft.com/office/drawing/2014/main" id="{2BDE1116-8A9E-9947-5841-923FF63CF36D}"/>
              </a:ext>
            </a:extLst>
          </p:cNvPr>
          <p:cNvSpPr/>
          <p:nvPr/>
        </p:nvSpPr>
        <p:spPr>
          <a:xfrm>
            <a:off x="1798884" y="1446196"/>
            <a:ext cx="4156628" cy="1241500"/>
          </a:xfrm>
          <a:prstGeom prst="cloud">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chemeClr val="tx1">
                    <a:lumMod val="95000"/>
                    <a:lumOff val="5000"/>
                  </a:schemeClr>
                </a:solidFill>
              </a:rPr>
              <a:t>ĐƠN GIẢN CHUYỆN ĂN UỐNG</a:t>
            </a:r>
            <a:endParaRPr lang="en-US" sz="2000">
              <a:solidFill>
                <a:schemeClr val="tx1">
                  <a:lumMod val="95000"/>
                  <a:lumOff val="5000"/>
                </a:schemeClr>
              </a:solidFill>
            </a:endParaRPr>
          </a:p>
        </p:txBody>
      </p:sp>
    </p:spTree>
    <p:extLst>
      <p:ext uri="{BB962C8B-B14F-4D97-AF65-F5344CB8AC3E}">
        <p14:creationId xmlns:p14="http://schemas.microsoft.com/office/powerpoint/2010/main" val="29297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CB2CD971-92EF-B343-8711-AD57A455B4C8}"/>
              </a:ext>
            </a:extLst>
          </p:cNvPr>
          <p:cNvSpPr txBox="1"/>
          <p:nvPr/>
        </p:nvSpPr>
        <p:spPr>
          <a:xfrm>
            <a:off x="516835" y="1767879"/>
            <a:ext cx="4114799" cy="4401205"/>
          </a:xfrm>
          <a:prstGeom prst="rect">
            <a:avLst/>
          </a:prstGeom>
          <a:noFill/>
        </p:spPr>
        <p:txBody>
          <a:bodyPr wrap="square">
            <a:spAutoFit/>
          </a:bodyPr>
          <a:lstStyle/>
          <a:p>
            <a:r>
              <a:rPr lang="vi-VN" sz="2000" b="0" i="0">
                <a:solidFill>
                  <a:schemeClr val="tx1">
                    <a:lumMod val="95000"/>
                    <a:lumOff val="5000"/>
                  </a:schemeClr>
                </a:solidFill>
                <a:effectLst/>
                <a:latin typeface="Lato" panose="020F0502020204030203" pitchFamily="34" charset="0"/>
              </a:rPr>
              <a:t>Lang thang du lịch Sài Gòn, nếu gặp bất cứ khó khăn bạn đừng ngần ngại nhờ người Sài Gòn. Họ chưa bao giờ nói không với người dưng, và từ chối giúp đỡ người khác. Không biết đã bao lần, những người từ xa xứ tới đây đều được người Sài Gòn giúp đỡ tận tình bất kể quen hay lạ. Và nếu có trót đi lạc đường, cũng không sao vì khi bạn hỏi đường, người dân nếu biết sẽ chỉ rất tận tình, thậm chí nhiều người còn tốt bụng dắt đến tận nơi mà không cần một câu cảm ơn.</a:t>
            </a:r>
            <a:endParaRPr lang="vi-VN" sz="2000">
              <a:solidFill>
                <a:schemeClr val="tx1">
                  <a:lumMod val="95000"/>
                  <a:lumOff val="5000"/>
                </a:schemeClr>
              </a:solidFill>
            </a:endParaRPr>
          </a:p>
        </p:txBody>
      </p:sp>
      <p:pic>
        <p:nvPicPr>
          <p:cNvPr id="2" name="Picture 1">
            <a:extLst>
              <a:ext uri="{FF2B5EF4-FFF2-40B4-BE49-F238E27FC236}">
                <a16:creationId xmlns:a16="http://schemas.microsoft.com/office/drawing/2014/main" id="{439CA994-6B58-0E43-9882-2CEE71CB00C0}"/>
              </a:ext>
            </a:extLst>
          </p:cNvPr>
          <p:cNvPicPr>
            <a:picLocks noChangeAspect="1"/>
          </p:cNvPicPr>
          <p:nvPr/>
        </p:nvPicPr>
        <p:blipFill>
          <a:blip r:embed="rId2"/>
          <a:stretch>
            <a:fillRect/>
          </a:stretch>
        </p:blipFill>
        <p:spPr>
          <a:xfrm>
            <a:off x="5565913" y="1986846"/>
            <a:ext cx="5625547" cy="3807666"/>
          </a:xfrm>
          <a:prstGeom prst="rect">
            <a:avLst/>
          </a:prstGeom>
        </p:spPr>
      </p:pic>
      <p:sp>
        <p:nvSpPr>
          <p:cNvPr id="3" name="Rectangle 2">
            <a:extLst>
              <a:ext uri="{FF2B5EF4-FFF2-40B4-BE49-F238E27FC236}">
                <a16:creationId xmlns:a16="http://schemas.microsoft.com/office/drawing/2014/main" id="{2774AE19-17C1-2324-5407-BF4FD0EA210D}"/>
              </a:ext>
            </a:extLst>
          </p:cNvPr>
          <p:cNvSpPr/>
          <p:nvPr/>
        </p:nvSpPr>
        <p:spPr>
          <a:xfrm>
            <a:off x="7007087" y="1092019"/>
            <a:ext cx="5184913" cy="6758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chemeClr val="tx1">
                    <a:lumMod val="95000"/>
                    <a:lumOff val="5000"/>
                  </a:schemeClr>
                </a:solidFill>
              </a:rPr>
              <a:t>TỬ TẾ &amp; THÍCH GIÚP ĐỠ MỌI NGƯỜI</a:t>
            </a:r>
            <a:endParaRPr lang="en-US" sz="2000">
              <a:solidFill>
                <a:schemeClr val="tx1">
                  <a:lumMod val="95000"/>
                  <a:lumOff val="5000"/>
                </a:schemeClr>
              </a:solidFill>
            </a:endParaRPr>
          </a:p>
        </p:txBody>
      </p:sp>
    </p:spTree>
    <p:extLst>
      <p:ext uri="{BB962C8B-B14F-4D97-AF65-F5344CB8AC3E}">
        <p14:creationId xmlns:p14="http://schemas.microsoft.com/office/powerpoint/2010/main" val="371774393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1" name="Hộp Văn bản 10">
            <a:extLst>
              <a:ext uri="{FF2B5EF4-FFF2-40B4-BE49-F238E27FC236}">
                <a16:creationId xmlns:a16="http://schemas.microsoft.com/office/drawing/2014/main" id="{0422FF38-6CBD-A949-A6BD-EC7630D0AA47}"/>
              </a:ext>
            </a:extLst>
          </p:cNvPr>
          <p:cNvSpPr txBox="1"/>
          <p:nvPr/>
        </p:nvSpPr>
        <p:spPr>
          <a:xfrm>
            <a:off x="598071" y="2002297"/>
            <a:ext cx="4404112" cy="4154984"/>
          </a:xfrm>
          <a:prstGeom prst="rect">
            <a:avLst/>
          </a:prstGeom>
          <a:noFill/>
        </p:spPr>
        <p:txBody>
          <a:bodyPr wrap="square">
            <a:spAutoFit/>
          </a:bodyPr>
          <a:lstStyle/>
          <a:p>
            <a:r>
              <a:rPr lang="vi-VN" sz="2400" b="0" i="0">
                <a:solidFill>
                  <a:schemeClr val="tx1">
                    <a:lumMod val="95000"/>
                    <a:lumOff val="5000"/>
                  </a:schemeClr>
                </a:solidFill>
                <a:effectLst/>
                <a:latin typeface="Lato" panose="020F0502020204030203" pitchFamily="34" charset="0"/>
              </a:rPr>
              <a:t>Nếu đêm về người Hà Nội chỉ muốn về nhà, quây quần bên người thân thì người Sài Gòn ngược lại. Họ thích lao ra đường lúc 9 giờ tối, tìm những khoảng khắc thư giãn bên những quán cà phê hoạt động xuyên đêm. Và nhấm nháp ly cà phê ấm nóng/ mát lạnh và tận hưởng một Sài Gòn sôi động, hiện đại thế nào.</a:t>
            </a:r>
            <a:endParaRPr lang="vi-VN" sz="2400">
              <a:solidFill>
                <a:schemeClr val="tx1">
                  <a:lumMod val="95000"/>
                  <a:lumOff val="5000"/>
                </a:schemeClr>
              </a:solidFill>
            </a:endParaRPr>
          </a:p>
        </p:txBody>
      </p:sp>
      <p:pic>
        <p:nvPicPr>
          <p:cNvPr id="2" name="Picture 1">
            <a:extLst>
              <a:ext uri="{FF2B5EF4-FFF2-40B4-BE49-F238E27FC236}">
                <a16:creationId xmlns:a16="http://schemas.microsoft.com/office/drawing/2014/main" id="{B9DBBCFC-4F1A-C1ED-D40B-074EE93626B4}"/>
              </a:ext>
            </a:extLst>
          </p:cNvPr>
          <p:cNvPicPr>
            <a:picLocks noChangeAspect="1"/>
          </p:cNvPicPr>
          <p:nvPr/>
        </p:nvPicPr>
        <p:blipFill>
          <a:blip r:embed="rId2"/>
          <a:stretch>
            <a:fillRect/>
          </a:stretch>
        </p:blipFill>
        <p:spPr>
          <a:xfrm>
            <a:off x="5565913" y="1749828"/>
            <a:ext cx="5964785" cy="4219575"/>
          </a:xfrm>
          <a:prstGeom prst="rect">
            <a:avLst/>
          </a:prstGeom>
        </p:spPr>
      </p:pic>
      <p:sp>
        <p:nvSpPr>
          <p:cNvPr id="3" name="Scroll: Horizontal 2">
            <a:extLst>
              <a:ext uri="{FF2B5EF4-FFF2-40B4-BE49-F238E27FC236}">
                <a16:creationId xmlns:a16="http://schemas.microsoft.com/office/drawing/2014/main" id="{05188686-8800-84E0-0BBA-083C6E905377}"/>
              </a:ext>
            </a:extLst>
          </p:cNvPr>
          <p:cNvSpPr/>
          <p:nvPr/>
        </p:nvSpPr>
        <p:spPr>
          <a:xfrm>
            <a:off x="6484523" y="1083365"/>
            <a:ext cx="5470757" cy="1332927"/>
          </a:xfrm>
          <a:prstGeom prst="horizontalScroll">
            <a:avLst>
              <a:gd name="adj" fmla="val 2500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1">
                    <a:lumMod val="95000"/>
                    <a:lumOff val="5000"/>
                  </a:schemeClr>
                </a:solidFill>
              </a:rPr>
              <a:t>UỐNG CÀ PHÊ ĐÊM</a:t>
            </a:r>
            <a:endParaRPr lang="en-US" sz="2400">
              <a:solidFill>
                <a:schemeClr val="tx1">
                  <a:lumMod val="95000"/>
                  <a:lumOff val="5000"/>
                </a:schemeClr>
              </a:solidFill>
            </a:endParaRPr>
          </a:p>
        </p:txBody>
      </p:sp>
    </p:spTree>
    <p:extLst>
      <p:ext uri="{BB962C8B-B14F-4D97-AF65-F5344CB8AC3E}">
        <p14:creationId xmlns:p14="http://schemas.microsoft.com/office/powerpoint/2010/main" val="279367811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BA0E2-B7C1-F4ED-CD62-5BE7F167AC00}"/>
              </a:ext>
            </a:extLst>
          </p:cNvPr>
          <p:cNvSpPr/>
          <p:nvPr/>
        </p:nvSpPr>
        <p:spPr>
          <a:xfrm>
            <a:off x="0" y="536713"/>
            <a:ext cx="5565913" cy="67586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Con </a:t>
            </a:r>
            <a:r>
              <a:rPr lang="vi-VN" sz="4000">
                <a:latin typeface="Arial" panose="020B0604020202020204" pitchFamily="34" charset="0"/>
                <a:cs typeface="Arial" panose="020B0604020202020204" pitchFamily="34" charset="0"/>
              </a:rPr>
              <a:t>người</a:t>
            </a:r>
            <a:endParaRPr lang="en-US" sz="4000">
              <a:latin typeface="Arial" panose="020B0604020202020204" pitchFamily="34" charset="0"/>
              <a:cs typeface="Arial" panose="020B0604020202020204" pitchFamily="34" charset="0"/>
            </a:endParaRPr>
          </a:p>
        </p:txBody>
      </p:sp>
      <p:sp>
        <p:nvSpPr>
          <p:cNvPr id="9" name="Diamond 8">
            <a:extLst>
              <a:ext uri="{FF2B5EF4-FFF2-40B4-BE49-F238E27FC236}">
                <a16:creationId xmlns:a16="http://schemas.microsoft.com/office/drawing/2014/main" id="{D3AB2F50-DD43-9095-83AD-589BC8BC4AC3}"/>
              </a:ext>
            </a:extLst>
          </p:cNvPr>
          <p:cNvSpPr/>
          <p:nvPr/>
        </p:nvSpPr>
        <p:spPr>
          <a:xfrm rot="970296">
            <a:off x="138252" y="96605"/>
            <a:ext cx="1481832" cy="1494485"/>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270537-4521-8182-729F-A0A580DEDEF4}"/>
              </a:ext>
            </a:extLst>
          </p:cNvPr>
          <p:cNvSpPr/>
          <p:nvPr/>
        </p:nvSpPr>
        <p:spPr>
          <a:xfrm rot="18769437">
            <a:off x="369094" y="340326"/>
            <a:ext cx="1020146" cy="100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Rectangle 11">
            <a:extLst>
              <a:ext uri="{FF2B5EF4-FFF2-40B4-BE49-F238E27FC236}">
                <a16:creationId xmlns:a16="http://schemas.microsoft.com/office/drawing/2014/main" id="{5BD5CF47-424A-FA94-A0CC-19AB6C2669A2}"/>
              </a:ext>
            </a:extLst>
          </p:cNvPr>
          <p:cNvSpPr/>
          <p:nvPr/>
        </p:nvSpPr>
        <p:spPr>
          <a:xfrm rot="17089517">
            <a:off x="378133" y="367655"/>
            <a:ext cx="1002068" cy="9523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D165932-5956-62BF-EF46-4B71A8BF967B}"/>
              </a:ext>
            </a:extLst>
          </p:cNvPr>
          <p:cNvSpPr txBox="1"/>
          <p:nvPr/>
        </p:nvSpPr>
        <p:spPr>
          <a:xfrm>
            <a:off x="598071" y="277403"/>
            <a:ext cx="377686" cy="1107996"/>
          </a:xfrm>
          <a:prstGeom prst="rect">
            <a:avLst/>
          </a:prstGeom>
          <a:noFill/>
        </p:spPr>
        <p:txBody>
          <a:bodyPr wrap="square" rtlCol="0">
            <a:spAutoFit/>
          </a:bodyPr>
          <a:lstStyle/>
          <a:p>
            <a:r>
              <a:rPr lang="en-US" sz="6600">
                <a:latin typeface="Agency FB" panose="020B0503020202020204" pitchFamily="34" charset="0"/>
              </a:rPr>
              <a:t>3</a:t>
            </a:r>
          </a:p>
        </p:txBody>
      </p:sp>
      <p:sp>
        <p:nvSpPr>
          <p:cNvPr id="14" name="Hộp Văn bản 13">
            <a:extLst>
              <a:ext uri="{FF2B5EF4-FFF2-40B4-BE49-F238E27FC236}">
                <a16:creationId xmlns:a16="http://schemas.microsoft.com/office/drawing/2014/main" id="{B367F368-B685-5943-8936-B169DAB262DA}"/>
              </a:ext>
            </a:extLst>
          </p:cNvPr>
          <p:cNvSpPr txBox="1"/>
          <p:nvPr/>
        </p:nvSpPr>
        <p:spPr>
          <a:xfrm>
            <a:off x="598071" y="1878059"/>
            <a:ext cx="4724002" cy="3785652"/>
          </a:xfrm>
          <a:prstGeom prst="rect">
            <a:avLst/>
          </a:prstGeom>
          <a:noFill/>
        </p:spPr>
        <p:txBody>
          <a:bodyPr wrap="square">
            <a:spAutoFit/>
          </a:bodyPr>
          <a:lstStyle/>
          <a:p>
            <a:pPr algn="l"/>
            <a:r>
              <a:rPr lang="vi-VN" sz="2000" b="0" i="0" dirty="0">
                <a:solidFill>
                  <a:schemeClr val="tx1">
                    <a:lumMod val="95000"/>
                    <a:lumOff val="5000"/>
                  </a:schemeClr>
                </a:solidFill>
                <a:effectLst/>
                <a:latin typeface="Lato" panose="020F0502020204030203" pitchFamily="34" charset="0"/>
              </a:rPr>
              <a:t>Họ không quan tâm đến trang phục, trừ vào những dịp đặc biệt. Ra đường, người Sài Gòn chỉ thích ăn vận thoải mái, đi giày dép tùy tiện, miễn sao không lôi thôi. Dù ở bất kỳ lứa tuổi, giới tính, người Sài Gòn không quan tâm người ngoài nhìn vào và nghĩ gì. Nhiều người còn không thích ăn mặc giống người khác.</a:t>
            </a:r>
          </a:p>
          <a:p>
            <a:pPr algn="l"/>
            <a:r>
              <a:rPr lang="vi-VN" sz="2000" b="0" i="0" dirty="0">
                <a:solidFill>
                  <a:schemeClr val="tx1">
                    <a:lumMod val="95000"/>
                    <a:lumOff val="5000"/>
                  </a:schemeClr>
                </a:solidFill>
                <a:effectLst/>
                <a:latin typeface="Lato" panose="020F0502020204030203" pitchFamily="34" charset="0"/>
              </a:rPr>
              <a:t>Họ đặc biệt thích mặc quần jeans và áo pull, kể cả trong tiệc cưới mà không mảy may lo sợ bản thân bị đánh giá.</a:t>
            </a:r>
          </a:p>
        </p:txBody>
      </p:sp>
      <p:pic>
        <p:nvPicPr>
          <p:cNvPr id="2" name="Hình ảnh 2">
            <a:extLst>
              <a:ext uri="{FF2B5EF4-FFF2-40B4-BE49-F238E27FC236}">
                <a16:creationId xmlns:a16="http://schemas.microsoft.com/office/drawing/2014/main" id="{98725470-743A-894C-A72A-FEF4B1E4A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970" y="864887"/>
            <a:ext cx="4997790" cy="3766932"/>
          </a:xfrm>
          <a:prstGeom prst="rect">
            <a:avLst/>
          </a:prstGeom>
        </p:spPr>
      </p:pic>
      <p:sp>
        <p:nvSpPr>
          <p:cNvPr id="3" name="Wave 2">
            <a:extLst>
              <a:ext uri="{FF2B5EF4-FFF2-40B4-BE49-F238E27FC236}">
                <a16:creationId xmlns:a16="http://schemas.microsoft.com/office/drawing/2014/main" id="{E9D20772-80AD-8202-C988-12B4D45CFE64}"/>
              </a:ext>
            </a:extLst>
          </p:cNvPr>
          <p:cNvSpPr/>
          <p:nvPr/>
        </p:nvSpPr>
        <p:spPr>
          <a:xfrm>
            <a:off x="6626088" y="4098590"/>
            <a:ext cx="4535555" cy="1133061"/>
          </a:xfrm>
          <a:prstGeom prst="wave">
            <a:avLst>
              <a:gd name="adj1" fmla="val 12982"/>
              <a:gd name="adj2" fmla="val 199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lumMod val="95000"/>
                    <a:lumOff val="5000"/>
                  </a:schemeClr>
                </a:solidFill>
              </a:rPr>
              <a:t>THOẢI MÁI VỀ CÁCH ĂN MẶC</a:t>
            </a:r>
            <a:endParaRPr lang="en-US" sz="2400" dirty="0">
              <a:solidFill>
                <a:schemeClr val="tx1">
                  <a:lumMod val="95000"/>
                  <a:lumOff val="5000"/>
                </a:schemeClr>
              </a:solidFill>
            </a:endParaRPr>
          </a:p>
        </p:txBody>
      </p:sp>
    </p:spTree>
    <p:extLst>
      <p:ext uri="{BB962C8B-B14F-4D97-AF65-F5344CB8AC3E}">
        <p14:creationId xmlns:p14="http://schemas.microsoft.com/office/powerpoint/2010/main" val="413141630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FD2013-8AC5-3548-ACC3-877ED1011836}"/>
              </a:ext>
            </a:extLst>
          </p:cNvPr>
          <p:cNvPicPr>
            <a:picLocks noChangeAspect="1"/>
          </p:cNvPicPr>
          <p:nvPr/>
        </p:nvPicPr>
        <p:blipFill>
          <a:blip r:embed="rId2"/>
          <a:stretch>
            <a:fillRect/>
          </a:stretch>
        </p:blipFill>
        <p:spPr>
          <a:xfrm>
            <a:off x="0" y="0"/>
            <a:ext cx="12192000" cy="6004874"/>
          </a:xfrm>
          <a:prstGeom prst="rect">
            <a:avLst/>
          </a:prstGeom>
        </p:spPr>
      </p:pic>
      <p:sp>
        <p:nvSpPr>
          <p:cNvPr id="5" name="Rectangle 4">
            <a:extLst>
              <a:ext uri="{FF2B5EF4-FFF2-40B4-BE49-F238E27FC236}">
                <a16:creationId xmlns:a16="http://schemas.microsoft.com/office/drawing/2014/main" id="{F7DF6487-184A-51DF-B80E-B7D5B2D555CF}"/>
              </a:ext>
            </a:extLst>
          </p:cNvPr>
          <p:cNvSpPr/>
          <p:nvPr/>
        </p:nvSpPr>
        <p:spPr>
          <a:xfrm>
            <a:off x="0" y="6004874"/>
            <a:ext cx="12192000" cy="85312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solidFill>
                  <a:schemeClr val="tx1"/>
                </a:solidFill>
              </a:rPr>
              <a:t>                                  VĂN HÓA ẨM THỰC</a:t>
            </a:r>
            <a:endParaRPr lang="en-US" sz="2800" dirty="0">
              <a:solidFill>
                <a:schemeClr val="tx1"/>
              </a:solidFill>
            </a:endParaRPr>
          </a:p>
        </p:txBody>
      </p:sp>
      <p:sp>
        <p:nvSpPr>
          <p:cNvPr id="6" name="Heart 5">
            <a:extLst>
              <a:ext uri="{FF2B5EF4-FFF2-40B4-BE49-F238E27FC236}">
                <a16:creationId xmlns:a16="http://schemas.microsoft.com/office/drawing/2014/main" id="{51393873-3573-9A5B-E2D0-B63798B3FB36}"/>
              </a:ext>
            </a:extLst>
          </p:cNvPr>
          <p:cNvSpPr/>
          <p:nvPr/>
        </p:nvSpPr>
        <p:spPr>
          <a:xfrm>
            <a:off x="1649690" y="5804555"/>
            <a:ext cx="1310327" cy="1053445"/>
          </a:xfrm>
          <a:prstGeom prst="hear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dirty="0">
                <a:solidFill>
                  <a:schemeClr val="accent4">
                    <a:lumMod val="20000"/>
                    <a:lumOff val="80000"/>
                  </a:schemeClr>
                </a:solidFill>
              </a:rPr>
              <a:t>4</a:t>
            </a:r>
            <a:endParaRPr lang="en-US" sz="4400" dirty="0">
              <a:solidFill>
                <a:schemeClr val="accent4">
                  <a:lumMod val="20000"/>
                  <a:lumOff val="80000"/>
                </a:schemeClr>
              </a:solidFill>
            </a:endParaRPr>
          </a:p>
        </p:txBody>
      </p:sp>
    </p:spTree>
    <p:extLst>
      <p:ext uri="{BB962C8B-B14F-4D97-AF65-F5344CB8AC3E}">
        <p14:creationId xmlns:p14="http://schemas.microsoft.com/office/powerpoint/2010/main" val="2968306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0586CD-F87B-B87E-55DF-8F95870366CD}"/>
              </a:ext>
            </a:extLst>
          </p:cNvPr>
          <p:cNvSpPr/>
          <p:nvPr/>
        </p:nvSpPr>
        <p:spPr>
          <a:xfrm rot="20115412">
            <a:off x="-1768977" y="437020"/>
            <a:ext cx="6929073" cy="10336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000" dirty="0"/>
              <a:t>             ẨM THỰC</a:t>
            </a:r>
            <a:endParaRPr lang="en-US" sz="4000" dirty="0"/>
          </a:p>
        </p:txBody>
      </p:sp>
      <p:sp>
        <p:nvSpPr>
          <p:cNvPr id="7" name="TextBox 6">
            <a:extLst>
              <a:ext uri="{FF2B5EF4-FFF2-40B4-BE49-F238E27FC236}">
                <a16:creationId xmlns:a16="http://schemas.microsoft.com/office/drawing/2014/main" id="{1366B4D4-3DED-1F23-9C22-D7FB9FA30D70}"/>
              </a:ext>
            </a:extLst>
          </p:cNvPr>
          <p:cNvSpPr txBox="1"/>
          <p:nvPr/>
        </p:nvSpPr>
        <p:spPr>
          <a:xfrm>
            <a:off x="1384852" y="1729863"/>
            <a:ext cx="4711148" cy="4247317"/>
          </a:xfrm>
          <a:prstGeom prst="rect">
            <a:avLst/>
          </a:prstGeom>
          <a:noFill/>
        </p:spPr>
        <p:txBody>
          <a:bodyPr wrap="square">
            <a:spAutoFit/>
          </a:bodyPr>
          <a:lstStyle/>
          <a:p>
            <a:r>
              <a:rPr lang="vi-VN" dirty="0"/>
              <a:t>_Do nằm ở ngã tư quốc tế từ á sang âu từ bắc xuống nam nên văn hóa SG trở nên rất đa dạng và phong phú điển hình của sự đa dạng đó là “ăn uống”</a:t>
            </a:r>
          </a:p>
          <a:p>
            <a:r>
              <a:rPr lang="vi-VN" dirty="0"/>
              <a:t>_SG là nơi hội tụ nhiều tinh hoa ẩm thực không chỉ trong nước mà còn ở nhiều nơi trên Thế Giới</a:t>
            </a:r>
          </a:p>
          <a:p>
            <a:r>
              <a:rPr lang="vi-VN" dirty="0"/>
              <a:t>_</a:t>
            </a:r>
            <a:r>
              <a:rPr lang="vi-VN" dirty="0">
                <a:solidFill>
                  <a:srgbClr val="333333"/>
                </a:solidFill>
                <a:latin typeface="Nunito Sans" panose="020B0604020202020204" pitchFamily="2" charset="0"/>
              </a:rPr>
              <a:t>Bất kể là bạn ra đường vào khung giờ nào cũng đầy ắp người hoạt động. Để tìm một quán ăn ở Sài Gòn là khá dễ dàng bởi quán xá mọc lên rất nhiều và dường như mở cửa 24/24.	</a:t>
            </a:r>
          </a:p>
          <a:p>
            <a:r>
              <a:rPr lang="vi-VN" dirty="0">
                <a:solidFill>
                  <a:srgbClr val="333333"/>
                </a:solidFill>
                <a:latin typeface="Nunito Sans" panose="020B0604020202020204" pitchFamily="2" charset="0"/>
              </a:rPr>
              <a:t>_Dễ dàng tìm thấy ở SG những đặc sản theo đúng nguyên bản cũng có nhưng phổ biến hơn vẫn là những món mà SG hóa.</a:t>
            </a:r>
            <a:endParaRPr lang="en-US" dirty="0"/>
          </a:p>
        </p:txBody>
      </p:sp>
      <p:pic>
        <p:nvPicPr>
          <p:cNvPr id="8" name="Picture 7">
            <a:extLst>
              <a:ext uri="{FF2B5EF4-FFF2-40B4-BE49-F238E27FC236}">
                <a16:creationId xmlns:a16="http://schemas.microsoft.com/office/drawing/2014/main" id="{260BFC3C-CFA0-B11E-F752-5180154BA25B}"/>
              </a:ext>
            </a:extLst>
          </p:cNvPr>
          <p:cNvPicPr>
            <a:picLocks noChangeAspect="1"/>
          </p:cNvPicPr>
          <p:nvPr/>
        </p:nvPicPr>
        <p:blipFill>
          <a:blip r:embed="rId2"/>
          <a:stretch>
            <a:fillRect/>
          </a:stretch>
        </p:blipFill>
        <p:spPr>
          <a:xfrm>
            <a:off x="6887818" y="1305341"/>
            <a:ext cx="4422913" cy="4247317"/>
          </a:xfrm>
          <a:prstGeom prst="rect">
            <a:avLst/>
          </a:prstGeom>
        </p:spPr>
      </p:pic>
    </p:spTree>
    <p:extLst>
      <p:ext uri="{BB962C8B-B14F-4D97-AF65-F5344CB8AC3E}">
        <p14:creationId xmlns:p14="http://schemas.microsoft.com/office/powerpoint/2010/main" val="33882639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ộp Văn bản 8">
            <a:extLst>
              <a:ext uri="{FF2B5EF4-FFF2-40B4-BE49-F238E27FC236}">
                <a16:creationId xmlns:a16="http://schemas.microsoft.com/office/drawing/2014/main" id="{07237597-14B4-074C-AE0C-A63F89550B54}"/>
              </a:ext>
            </a:extLst>
          </p:cNvPr>
          <p:cNvSpPr txBox="1"/>
          <p:nvPr/>
        </p:nvSpPr>
        <p:spPr>
          <a:xfrm>
            <a:off x="3083859" y="3323522"/>
            <a:ext cx="6167716"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
        <p:nvSpPr>
          <p:cNvPr id="11" name="Hộp Văn bản 10">
            <a:extLst>
              <a:ext uri="{FF2B5EF4-FFF2-40B4-BE49-F238E27FC236}">
                <a16:creationId xmlns:a16="http://schemas.microsoft.com/office/drawing/2014/main" id="{4E72CC00-F8B1-1A49-B6A4-A431AA0AE213}"/>
              </a:ext>
            </a:extLst>
          </p:cNvPr>
          <p:cNvSpPr txBox="1"/>
          <p:nvPr/>
        </p:nvSpPr>
        <p:spPr>
          <a:xfrm>
            <a:off x="3083859" y="3323522"/>
            <a:ext cx="6167716" cy="369332"/>
          </a:xfrm>
          <a:prstGeom prst="rect">
            <a:avLst/>
          </a:prstGeom>
          <a:noFill/>
        </p:spPr>
        <p:txBody>
          <a:bodyPr wrap="square">
            <a:spAutoFit/>
          </a:bodyPr>
          <a:lstStyle/>
          <a:p>
            <a:pPr marL="0" algn="l" rtl="0" eaLnBrk="1" fontAlgn="t" latinLnBrk="0" hangingPunct="1">
              <a:spcBef>
                <a:spcPts val="0"/>
              </a:spcBef>
              <a:spcAft>
                <a:spcPts val="0"/>
              </a:spcAft>
            </a:pPr>
            <a:endParaRPr lang="vi-VN" sz="1800" b="0" i="0" u="none" strike="noStrike">
              <a:effectLst/>
              <a:latin typeface="Arial" panose="020B0604020202020204" pitchFamily="34" charset="0"/>
            </a:endParaRPr>
          </a:p>
        </p:txBody>
      </p:sp>
      <p:sp>
        <p:nvSpPr>
          <p:cNvPr id="15" name="Hộp Văn bản 14">
            <a:extLst>
              <a:ext uri="{FF2B5EF4-FFF2-40B4-BE49-F238E27FC236}">
                <a16:creationId xmlns:a16="http://schemas.microsoft.com/office/drawing/2014/main" id="{F9B22520-0C5C-274C-A749-C6B0794C55DB}"/>
              </a:ext>
            </a:extLst>
          </p:cNvPr>
          <p:cNvSpPr txBox="1"/>
          <p:nvPr/>
        </p:nvSpPr>
        <p:spPr>
          <a:xfrm>
            <a:off x="579337" y="2328282"/>
            <a:ext cx="4118170" cy="3785652"/>
          </a:xfrm>
          <a:prstGeom prst="rect">
            <a:avLst/>
          </a:prstGeom>
          <a:noFill/>
        </p:spPr>
        <p:txBody>
          <a:bodyPr wrap="square" rtlCol="0">
            <a:spAutoFit/>
          </a:bodyPr>
          <a:lstStyle/>
          <a:p>
            <a:pPr algn="l"/>
            <a:r>
              <a:rPr lang="vi-VN" sz="4800">
                <a:solidFill>
                  <a:schemeClr val="accent2"/>
                </a:solidFill>
              </a:rPr>
              <a:t>1.</a:t>
            </a:r>
            <a:r>
              <a:rPr lang="vi-VN" sz="4800"/>
              <a:t>Giới thiệu</a:t>
            </a:r>
          </a:p>
          <a:p>
            <a:pPr algn="l"/>
            <a:r>
              <a:rPr lang="vi-VN" sz="4800">
                <a:solidFill>
                  <a:schemeClr val="accent2"/>
                </a:solidFill>
              </a:rPr>
              <a:t>2.</a:t>
            </a:r>
            <a:r>
              <a:rPr lang="vi-VN" sz="4800"/>
              <a:t>Lịch sử</a:t>
            </a:r>
          </a:p>
          <a:p>
            <a:pPr algn="l"/>
            <a:r>
              <a:rPr lang="vi-VN" sz="4800">
                <a:solidFill>
                  <a:schemeClr val="accent2"/>
                </a:solidFill>
              </a:rPr>
              <a:t>3.</a:t>
            </a:r>
            <a:r>
              <a:rPr lang="vi-VN" sz="4800"/>
              <a:t>Con người</a:t>
            </a:r>
          </a:p>
          <a:p>
            <a:pPr algn="l"/>
            <a:r>
              <a:rPr lang="vi-VN" sz="4800">
                <a:solidFill>
                  <a:schemeClr val="accent2"/>
                </a:solidFill>
              </a:rPr>
              <a:t>4.</a:t>
            </a:r>
            <a:r>
              <a:rPr lang="vi-VN" sz="4800"/>
              <a:t>Ẩm thực</a:t>
            </a:r>
          </a:p>
          <a:p>
            <a:pPr algn="l"/>
            <a:r>
              <a:rPr lang="vi-VN" sz="4800">
                <a:solidFill>
                  <a:schemeClr val="accent2"/>
                </a:solidFill>
              </a:rPr>
              <a:t>5.</a:t>
            </a:r>
            <a:r>
              <a:rPr lang="vi-VN" sz="4800"/>
              <a:t>Du lịch</a:t>
            </a:r>
          </a:p>
        </p:txBody>
      </p:sp>
      <p:sp>
        <p:nvSpPr>
          <p:cNvPr id="16" name="Hình chữ nhật 15">
            <a:extLst>
              <a:ext uri="{FF2B5EF4-FFF2-40B4-BE49-F238E27FC236}">
                <a16:creationId xmlns:a16="http://schemas.microsoft.com/office/drawing/2014/main" id="{41A9E69E-F6B0-434B-9A5D-607C9EF9680C}"/>
              </a:ext>
            </a:extLst>
          </p:cNvPr>
          <p:cNvSpPr/>
          <p:nvPr/>
        </p:nvSpPr>
        <p:spPr>
          <a:xfrm>
            <a:off x="-1" y="0"/>
            <a:ext cx="12192001" cy="174512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5">
            <a:extLst>
              <a:ext uri="{FF2B5EF4-FFF2-40B4-BE49-F238E27FC236}">
                <a16:creationId xmlns:a16="http://schemas.microsoft.com/office/drawing/2014/main" id="{8CF25A6B-99BD-3C40-8136-7690473A26A0}"/>
              </a:ext>
            </a:extLst>
          </p:cNvPr>
          <p:cNvPicPr>
            <a:picLocks noChangeAspect="1"/>
          </p:cNvPicPr>
          <p:nvPr/>
        </p:nvPicPr>
        <p:blipFill>
          <a:blip r:embed="rId2"/>
          <a:stretch>
            <a:fillRect/>
          </a:stretch>
        </p:blipFill>
        <p:spPr>
          <a:xfrm>
            <a:off x="5475245" y="552302"/>
            <a:ext cx="5623443" cy="57533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Hộp Văn bản 16">
            <a:extLst>
              <a:ext uri="{FF2B5EF4-FFF2-40B4-BE49-F238E27FC236}">
                <a16:creationId xmlns:a16="http://schemas.microsoft.com/office/drawing/2014/main" id="{E1846D58-84AE-C946-98AB-76BCFC3DBED8}"/>
              </a:ext>
            </a:extLst>
          </p:cNvPr>
          <p:cNvSpPr txBox="1"/>
          <p:nvPr/>
        </p:nvSpPr>
        <p:spPr>
          <a:xfrm flipH="1">
            <a:off x="909222" y="615756"/>
            <a:ext cx="3926923" cy="923330"/>
          </a:xfrm>
          <a:prstGeom prst="rect">
            <a:avLst/>
          </a:prstGeom>
          <a:noFill/>
        </p:spPr>
        <p:txBody>
          <a:bodyPr wrap="square" rtlCol="0">
            <a:spAutoFit/>
          </a:bodyPr>
          <a:lstStyle/>
          <a:p>
            <a:pPr algn="ctr"/>
            <a:r>
              <a:rPr lang="vi-VN" sz="5400" b="1">
                <a:solidFill>
                  <a:schemeClr val="bg1"/>
                </a:solidFill>
                <a:latin typeface="+mj-lt"/>
              </a:rPr>
              <a:t>NỘI DUNG</a:t>
            </a:r>
          </a:p>
        </p:txBody>
      </p:sp>
    </p:spTree>
    <p:extLst>
      <p:ext uri="{BB962C8B-B14F-4D97-AF65-F5344CB8AC3E}">
        <p14:creationId xmlns:p14="http://schemas.microsoft.com/office/powerpoint/2010/main" val="29970490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heckerboard(across)">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87E042-FEA1-7115-9D9F-78DC45C8B10B}"/>
              </a:ext>
            </a:extLst>
          </p:cNvPr>
          <p:cNvSpPr/>
          <p:nvPr/>
        </p:nvSpPr>
        <p:spPr>
          <a:xfrm>
            <a:off x="1" y="536714"/>
            <a:ext cx="12192000" cy="52677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vi-VN" sz="4800" b="1" i="0" dirty="0">
                <a:solidFill>
                  <a:srgbClr val="333333"/>
                </a:solidFill>
                <a:effectLst/>
                <a:latin typeface="Segoe UI Variable Display Light" pitchFamily="2" charset="0"/>
              </a:rPr>
              <a:t>         Phở Sài Gòn</a:t>
            </a:r>
          </a:p>
        </p:txBody>
      </p:sp>
      <p:sp>
        <p:nvSpPr>
          <p:cNvPr id="8" name="Rectangle: Rounded Corners 7">
            <a:extLst>
              <a:ext uri="{FF2B5EF4-FFF2-40B4-BE49-F238E27FC236}">
                <a16:creationId xmlns:a16="http://schemas.microsoft.com/office/drawing/2014/main" id="{1E267DA6-43DC-EE17-C06C-53C279D1E65C}"/>
              </a:ext>
            </a:extLst>
          </p:cNvPr>
          <p:cNvSpPr/>
          <p:nvPr/>
        </p:nvSpPr>
        <p:spPr>
          <a:xfrm>
            <a:off x="427383" y="1552524"/>
            <a:ext cx="4581939" cy="484035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9A46A5-F754-CFDB-293B-C14F875412CC}"/>
              </a:ext>
            </a:extLst>
          </p:cNvPr>
          <p:cNvSpPr txBox="1"/>
          <p:nvPr/>
        </p:nvSpPr>
        <p:spPr>
          <a:xfrm>
            <a:off x="626165" y="1979905"/>
            <a:ext cx="4383157" cy="4524315"/>
          </a:xfrm>
          <a:prstGeom prst="rect">
            <a:avLst/>
          </a:prstGeom>
          <a:noFill/>
        </p:spPr>
        <p:txBody>
          <a:bodyPr wrap="square">
            <a:spAutoFit/>
          </a:bodyPr>
          <a:lstStyle/>
          <a:p>
            <a:pPr algn="l"/>
            <a:r>
              <a:rPr lang="vi-VN" b="0" i="0" dirty="0">
                <a:solidFill>
                  <a:srgbClr val="333333"/>
                </a:solidFill>
                <a:effectLst/>
                <a:latin typeface="Nunito Sans" pitchFamily="2" charset="0"/>
              </a:rPr>
              <a:t>Một trong những món ăn mà không ít người phải trầm trồ khi nói đến </a:t>
            </a:r>
            <a:r>
              <a:rPr lang="vi-VN" b="1" i="0" dirty="0">
                <a:solidFill>
                  <a:srgbClr val="333333"/>
                </a:solidFill>
                <a:effectLst/>
                <a:latin typeface="Nunito Sans" pitchFamily="2" charset="0"/>
              </a:rPr>
              <a:t>ẩm thực Sài Gòn</a:t>
            </a:r>
            <a:r>
              <a:rPr lang="vi-VN" b="0" i="0" dirty="0">
                <a:solidFill>
                  <a:srgbClr val="333333"/>
                </a:solidFill>
                <a:effectLst/>
                <a:latin typeface="Nunito Sans" pitchFamily="2" charset="0"/>
              </a:rPr>
              <a:t> là phở. Đây cũng là một món đặc trưng làm nên tên tuổi cho nền ẩm thực Việt trên trường quốc tế. Nếu phở Hà Nội mang hương vị đậm đà thì tại Sài Gòn, cái ngọt dịu với  chút cay nồng, nhẹ nhàng của ớt sừng lại là điều khiến con người ta phải vấn vương.</a:t>
            </a:r>
          </a:p>
          <a:p>
            <a:pPr algn="l"/>
            <a:r>
              <a:rPr lang="vi-VN" b="0" i="0" dirty="0">
                <a:solidFill>
                  <a:srgbClr val="333333"/>
                </a:solidFill>
                <a:effectLst/>
                <a:latin typeface="Nunito Sans" pitchFamily="2" charset="0"/>
              </a:rPr>
              <a:t>Bạn có thể ăn phở vào bữa sáng, thay thế cơm trưa hay tối. Thậm chí những bữa lỡ bỗng dưng thấy đói thì một tô phở Sài Gòn cùng dĩa rau thơm tươi ngon quả là một ý tưởng tuyệt vời.</a:t>
            </a:r>
          </a:p>
          <a:p>
            <a:br>
              <a:rPr lang="vi-VN" dirty="0"/>
            </a:br>
            <a:endParaRPr lang="en-US" dirty="0"/>
          </a:p>
        </p:txBody>
      </p:sp>
      <p:pic>
        <p:nvPicPr>
          <p:cNvPr id="11" name="Picture 10">
            <a:extLst>
              <a:ext uri="{FF2B5EF4-FFF2-40B4-BE49-F238E27FC236}">
                <a16:creationId xmlns:a16="http://schemas.microsoft.com/office/drawing/2014/main" id="{93CC824C-B6F4-E372-DBBA-3C2C78C7E8E4}"/>
              </a:ext>
            </a:extLst>
          </p:cNvPr>
          <p:cNvPicPr>
            <a:picLocks noChangeAspect="1"/>
          </p:cNvPicPr>
          <p:nvPr/>
        </p:nvPicPr>
        <p:blipFill>
          <a:blip r:embed="rId2"/>
          <a:stretch>
            <a:fillRect/>
          </a:stretch>
        </p:blipFill>
        <p:spPr>
          <a:xfrm>
            <a:off x="5512905" y="1708651"/>
            <a:ext cx="6251712" cy="4384036"/>
          </a:xfrm>
          <a:prstGeom prst="rect">
            <a:avLst/>
          </a:prstGeom>
        </p:spPr>
      </p:pic>
    </p:spTree>
    <p:extLst>
      <p:ext uri="{BB962C8B-B14F-4D97-AF65-F5344CB8AC3E}">
        <p14:creationId xmlns:p14="http://schemas.microsoft.com/office/powerpoint/2010/main" val="1544276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87E042-FEA1-7115-9D9F-78DC45C8B10B}"/>
              </a:ext>
            </a:extLst>
          </p:cNvPr>
          <p:cNvSpPr/>
          <p:nvPr/>
        </p:nvSpPr>
        <p:spPr>
          <a:xfrm>
            <a:off x="1" y="536714"/>
            <a:ext cx="12192000" cy="52677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vi-VN" sz="4800" b="1" i="0" dirty="0">
                <a:solidFill>
                  <a:srgbClr val="333333"/>
                </a:solidFill>
                <a:effectLst/>
                <a:latin typeface="Nunito Sans" pitchFamily="2" charset="0"/>
              </a:rPr>
              <a:t>         Cơm tấm Sài Gòn</a:t>
            </a:r>
          </a:p>
        </p:txBody>
      </p:sp>
      <p:sp>
        <p:nvSpPr>
          <p:cNvPr id="8" name="Rectangle: Rounded Corners 7">
            <a:extLst>
              <a:ext uri="{FF2B5EF4-FFF2-40B4-BE49-F238E27FC236}">
                <a16:creationId xmlns:a16="http://schemas.microsoft.com/office/drawing/2014/main" id="{1E267DA6-43DC-EE17-C06C-53C279D1E65C}"/>
              </a:ext>
            </a:extLst>
          </p:cNvPr>
          <p:cNvSpPr/>
          <p:nvPr/>
        </p:nvSpPr>
        <p:spPr>
          <a:xfrm>
            <a:off x="427383" y="1552524"/>
            <a:ext cx="4581939" cy="484035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9A46A5-F754-CFDB-293B-C14F875412CC}"/>
              </a:ext>
            </a:extLst>
          </p:cNvPr>
          <p:cNvSpPr txBox="1"/>
          <p:nvPr/>
        </p:nvSpPr>
        <p:spPr>
          <a:xfrm>
            <a:off x="626165" y="1979905"/>
            <a:ext cx="4383157" cy="4524315"/>
          </a:xfrm>
          <a:prstGeom prst="rect">
            <a:avLst/>
          </a:prstGeom>
          <a:noFill/>
        </p:spPr>
        <p:txBody>
          <a:bodyPr wrap="square">
            <a:spAutoFit/>
          </a:bodyPr>
          <a:lstStyle/>
          <a:p>
            <a:pPr algn="l"/>
            <a:r>
              <a:rPr lang="vi-VN" b="0" i="0" dirty="0">
                <a:solidFill>
                  <a:srgbClr val="333333"/>
                </a:solidFill>
                <a:effectLst/>
                <a:latin typeface="Nunito Sans" pitchFamily="2" charset="0"/>
              </a:rPr>
              <a:t>Cơm tấm là một món ăn làm nên vẻ đẹp độc đáo cho văn hóa ẩm thực của người Sài Gòn. Cơm tấm Sài Gòn được làm từ những hạt gạo bị vỡ khi xay xát ăn kèm một miếng sườn lớn nướng và một ít dưa leo, cà chua.</a:t>
            </a:r>
          </a:p>
          <a:p>
            <a:pPr algn="l"/>
            <a:r>
              <a:rPr lang="vi-VN" b="0" i="0" dirty="0">
                <a:solidFill>
                  <a:srgbClr val="333333"/>
                </a:solidFill>
                <a:effectLst/>
                <a:latin typeface="Nunito Sans" pitchFamily="2" charset="0"/>
              </a:rPr>
              <a:t>Bạn có thể ăn cơm sườn nướng ở bất kỳ nơi đâu tại Việt Nam nhưng cái hương vị riêng của Sài Gòn thì không thể trộn lẫn vào đâu. Miếng sườn sẽ được tẩm ướt gia vị trước khi nướng. Mùi nước tương sẽ kích thích mũi bạn dù ở khá xa. Người Sài Gòn có thể biến tấu cơm tấm kết hợp với nhiều loại nguyên liệu khác như trứng ốp la, bì lớn, xúc xích,...</a:t>
            </a:r>
          </a:p>
          <a:p>
            <a:pPr algn="l"/>
            <a:endParaRPr lang="en-US" dirty="0"/>
          </a:p>
        </p:txBody>
      </p:sp>
      <p:pic>
        <p:nvPicPr>
          <p:cNvPr id="2" name="Picture 1">
            <a:extLst>
              <a:ext uri="{FF2B5EF4-FFF2-40B4-BE49-F238E27FC236}">
                <a16:creationId xmlns:a16="http://schemas.microsoft.com/office/drawing/2014/main" id="{C3AD16BD-EA02-10C1-07A3-5809ADE97177}"/>
              </a:ext>
            </a:extLst>
          </p:cNvPr>
          <p:cNvPicPr>
            <a:picLocks noChangeAspect="1"/>
          </p:cNvPicPr>
          <p:nvPr/>
        </p:nvPicPr>
        <p:blipFill>
          <a:blip r:embed="rId2"/>
          <a:stretch>
            <a:fillRect/>
          </a:stretch>
        </p:blipFill>
        <p:spPr>
          <a:xfrm>
            <a:off x="5874024" y="1552524"/>
            <a:ext cx="5691811" cy="4679311"/>
          </a:xfrm>
          <a:prstGeom prst="rect">
            <a:avLst/>
          </a:prstGeom>
        </p:spPr>
      </p:pic>
    </p:spTree>
    <p:extLst>
      <p:ext uri="{BB962C8B-B14F-4D97-AF65-F5344CB8AC3E}">
        <p14:creationId xmlns:p14="http://schemas.microsoft.com/office/powerpoint/2010/main" val="20325429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87E042-FEA1-7115-9D9F-78DC45C8B10B}"/>
              </a:ext>
            </a:extLst>
          </p:cNvPr>
          <p:cNvSpPr/>
          <p:nvPr/>
        </p:nvSpPr>
        <p:spPr>
          <a:xfrm>
            <a:off x="1" y="536714"/>
            <a:ext cx="12192000" cy="52677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vi-VN" sz="4800" b="1" i="0" dirty="0">
                <a:solidFill>
                  <a:srgbClr val="333333"/>
                </a:solidFill>
                <a:effectLst/>
                <a:latin typeface="Nunito Sans" pitchFamily="2" charset="0"/>
              </a:rPr>
              <a:t>         </a:t>
            </a:r>
            <a:r>
              <a:rPr lang="en-US" sz="4800" b="1" i="0" dirty="0" err="1">
                <a:solidFill>
                  <a:srgbClr val="333333"/>
                </a:solidFill>
                <a:effectLst/>
                <a:latin typeface="MV Boli" panose="02000500030200090000" pitchFamily="2" charset="0"/>
                <a:cs typeface="MV Boli" panose="02000500030200090000" pitchFamily="2" charset="0"/>
              </a:rPr>
              <a:t>Bánh</a:t>
            </a:r>
            <a:r>
              <a:rPr lang="en-US" sz="4800" b="1" i="0" dirty="0">
                <a:solidFill>
                  <a:srgbClr val="333333"/>
                </a:solidFill>
                <a:effectLst/>
                <a:latin typeface="MV Boli" panose="02000500030200090000" pitchFamily="2" charset="0"/>
                <a:cs typeface="MV Boli" panose="02000500030200090000" pitchFamily="2" charset="0"/>
              </a:rPr>
              <a:t> mì </a:t>
            </a:r>
            <a:r>
              <a:rPr lang="en-US" sz="4800" b="1" i="0" dirty="0" err="1">
                <a:solidFill>
                  <a:srgbClr val="333333"/>
                </a:solidFill>
                <a:effectLst/>
                <a:latin typeface="MV Boli" panose="02000500030200090000" pitchFamily="2" charset="0"/>
                <a:cs typeface="MV Boli" panose="02000500030200090000" pitchFamily="2" charset="0"/>
              </a:rPr>
              <a:t>Sài</a:t>
            </a:r>
            <a:r>
              <a:rPr lang="en-US" sz="4800" b="1" i="0" dirty="0">
                <a:solidFill>
                  <a:srgbClr val="333333"/>
                </a:solidFill>
                <a:effectLst/>
                <a:latin typeface="MV Boli" panose="02000500030200090000" pitchFamily="2" charset="0"/>
                <a:cs typeface="MV Boli" panose="02000500030200090000" pitchFamily="2" charset="0"/>
              </a:rPr>
              <a:t> </a:t>
            </a:r>
            <a:r>
              <a:rPr lang="en-US" sz="4800" b="1" i="0" dirty="0" err="1">
                <a:solidFill>
                  <a:srgbClr val="333333"/>
                </a:solidFill>
                <a:effectLst/>
                <a:latin typeface="MV Boli" panose="02000500030200090000" pitchFamily="2" charset="0"/>
                <a:cs typeface="MV Boli" panose="02000500030200090000" pitchFamily="2" charset="0"/>
              </a:rPr>
              <a:t>Gòn</a:t>
            </a:r>
            <a:endParaRPr lang="en-US" sz="4800" b="1" i="0" dirty="0">
              <a:solidFill>
                <a:srgbClr val="333333"/>
              </a:solidFill>
              <a:effectLst/>
              <a:latin typeface="MV Boli" panose="02000500030200090000" pitchFamily="2" charset="0"/>
              <a:cs typeface="MV Boli" panose="02000500030200090000" pitchFamily="2" charset="0"/>
            </a:endParaRPr>
          </a:p>
        </p:txBody>
      </p:sp>
      <p:sp>
        <p:nvSpPr>
          <p:cNvPr id="8" name="Rectangle: Rounded Corners 7">
            <a:extLst>
              <a:ext uri="{FF2B5EF4-FFF2-40B4-BE49-F238E27FC236}">
                <a16:creationId xmlns:a16="http://schemas.microsoft.com/office/drawing/2014/main" id="{1E267DA6-43DC-EE17-C06C-53C279D1E65C}"/>
              </a:ext>
            </a:extLst>
          </p:cNvPr>
          <p:cNvSpPr/>
          <p:nvPr/>
        </p:nvSpPr>
        <p:spPr>
          <a:xfrm>
            <a:off x="377687" y="1290068"/>
            <a:ext cx="5188225" cy="53293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vi-VN" b="0" i="0" dirty="0">
                <a:solidFill>
                  <a:srgbClr val="333333"/>
                </a:solidFill>
                <a:effectLst/>
                <a:latin typeface="Nunito Sans" pitchFamily="2" charset="0"/>
              </a:rPr>
              <a:t>_Không chỉ riêng Sài Gòn mà bánh mì đã là một trong những nền văn hóa nổi tiếng của Việt Nam trong mắt bạn bè quốc tế. Bánh mì gần như có mặt ở mọi nơi trên lãnh thổ nhưng từng vùng miền lại có những thói quen, cách kết hợp khác nhau.</a:t>
            </a:r>
          </a:p>
          <a:p>
            <a:pPr algn="l"/>
            <a:r>
              <a:rPr lang="vi-VN" dirty="0"/>
              <a:t>_</a:t>
            </a:r>
            <a:r>
              <a:rPr lang="vi-VN" b="0" i="0" dirty="0">
                <a:solidFill>
                  <a:srgbClr val="333333"/>
                </a:solidFill>
                <a:effectLst/>
                <a:latin typeface="Nunito Sans" pitchFamily="2" charset="0"/>
              </a:rPr>
              <a:t>Dạo một vòng quanh Sài Gòn, bạn có thể bắt gặp hàng chục chiếc xe bán bánh mì với nhiều hình thức như pate, xíu mại, thịt nguội, thịt nướng, dăm bông, chả lụa,... Điểm đặc biệt của ổ bánh mì Sài Gòn là phần vỏ khá to, ruột xẻ đôi cho khá nhiều nhân với đủ loại hương vị. Đặc biệt chính là phần nước chang để tạo nên độ đậm đà mà theo công thức riêng của người Sài Gòn.</a:t>
            </a:r>
            <a:br>
              <a:rPr lang="vi-VN" dirty="0"/>
            </a:br>
            <a:endParaRPr lang="en-US" dirty="0"/>
          </a:p>
        </p:txBody>
      </p:sp>
      <p:pic>
        <p:nvPicPr>
          <p:cNvPr id="3" name="Picture 2">
            <a:extLst>
              <a:ext uri="{FF2B5EF4-FFF2-40B4-BE49-F238E27FC236}">
                <a16:creationId xmlns:a16="http://schemas.microsoft.com/office/drawing/2014/main" id="{9E9E6B1C-56BC-A040-8B63-A7A7BE31B788}"/>
              </a:ext>
            </a:extLst>
          </p:cNvPr>
          <p:cNvPicPr>
            <a:picLocks noChangeAspect="1"/>
          </p:cNvPicPr>
          <p:nvPr/>
        </p:nvPicPr>
        <p:blipFill>
          <a:blip r:embed="rId2"/>
          <a:stretch>
            <a:fillRect/>
          </a:stretch>
        </p:blipFill>
        <p:spPr>
          <a:xfrm>
            <a:off x="6096000" y="1389459"/>
            <a:ext cx="5446645" cy="4829383"/>
          </a:xfrm>
          <a:prstGeom prst="rect">
            <a:avLst/>
          </a:prstGeom>
        </p:spPr>
      </p:pic>
    </p:spTree>
    <p:extLst>
      <p:ext uri="{BB962C8B-B14F-4D97-AF65-F5344CB8AC3E}">
        <p14:creationId xmlns:p14="http://schemas.microsoft.com/office/powerpoint/2010/main" val="31929195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6C5EF2A2-5115-4341-A566-19C5D2754B3A}"/>
              </a:ext>
            </a:extLst>
          </p:cNvPr>
          <p:cNvPicPr>
            <a:picLocks noChangeAspect="1"/>
          </p:cNvPicPr>
          <p:nvPr/>
        </p:nvPicPr>
        <p:blipFill>
          <a:blip r:embed="rId2"/>
          <a:stretch>
            <a:fillRect/>
          </a:stretch>
        </p:blipFill>
        <p:spPr>
          <a:xfrm>
            <a:off x="13312" y="0"/>
            <a:ext cx="4573992" cy="3000916"/>
          </a:xfrm>
          <a:prstGeom prst="rect">
            <a:avLst/>
          </a:prstGeom>
        </p:spPr>
      </p:pic>
      <p:pic>
        <p:nvPicPr>
          <p:cNvPr id="9" name="Hình ảnh 8">
            <a:extLst>
              <a:ext uri="{FF2B5EF4-FFF2-40B4-BE49-F238E27FC236}">
                <a16:creationId xmlns:a16="http://schemas.microsoft.com/office/drawing/2014/main" id="{EEE98333-21DB-8448-897D-816A49A86E06}"/>
              </a:ext>
            </a:extLst>
          </p:cNvPr>
          <p:cNvPicPr>
            <a:picLocks noChangeAspect="1"/>
          </p:cNvPicPr>
          <p:nvPr/>
        </p:nvPicPr>
        <p:blipFill>
          <a:blip r:embed="rId3"/>
          <a:stretch>
            <a:fillRect/>
          </a:stretch>
        </p:blipFill>
        <p:spPr>
          <a:xfrm>
            <a:off x="4598479" y="0"/>
            <a:ext cx="4444695" cy="2970639"/>
          </a:xfrm>
          <a:prstGeom prst="rect">
            <a:avLst/>
          </a:prstGeom>
        </p:spPr>
      </p:pic>
      <p:pic>
        <p:nvPicPr>
          <p:cNvPr id="12" name="Hình ảnh 11">
            <a:extLst>
              <a:ext uri="{FF2B5EF4-FFF2-40B4-BE49-F238E27FC236}">
                <a16:creationId xmlns:a16="http://schemas.microsoft.com/office/drawing/2014/main" id="{841A0CA5-0CB0-4447-B0E4-32B0DFD348CA}"/>
              </a:ext>
            </a:extLst>
          </p:cNvPr>
          <p:cNvPicPr>
            <a:picLocks noChangeAspect="1"/>
          </p:cNvPicPr>
          <p:nvPr/>
        </p:nvPicPr>
        <p:blipFill>
          <a:blip r:embed="rId4"/>
          <a:stretch>
            <a:fillRect/>
          </a:stretch>
        </p:blipFill>
        <p:spPr>
          <a:xfrm>
            <a:off x="9054349" y="0"/>
            <a:ext cx="3137651" cy="3430494"/>
          </a:xfrm>
          <a:prstGeom prst="rect">
            <a:avLst/>
          </a:prstGeom>
        </p:spPr>
      </p:pic>
      <p:pic>
        <p:nvPicPr>
          <p:cNvPr id="15" name="Hình ảnh 14">
            <a:extLst>
              <a:ext uri="{FF2B5EF4-FFF2-40B4-BE49-F238E27FC236}">
                <a16:creationId xmlns:a16="http://schemas.microsoft.com/office/drawing/2014/main" id="{D3BF8AAA-F7EE-DA49-8E8A-B51F7B72B567}"/>
              </a:ext>
            </a:extLst>
          </p:cNvPr>
          <p:cNvPicPr>
            <a:picLocks noChangeAspect="1"/>
          </p:cNvPicPr>
          <p:nvPr/>
        </p:nvPicPr>
        <p:blipFill>
          <a:blip r:embed="rId5"/>
          <a:stretch>
            <a:fillRect/>
          </a:stretch>
        </p:blipFill>
        <p:spPr>
          <a:xfrm>
            <a:off x="4757270" y="3164541"/>
            <a:ext cx="4319628" cy="3693459"/>
          </a:xfrm>
          <a:prstGeom prst="rect">
            <a:avLst/>
          </a:prstGeom>
        </p:spPr>
      </p:pic>
      <p:pic>
        <p:nvPicPr>
          <p:cNvPr id="18" name="Hình ảnh 17">
            <a:extLst>
              <a:ext uri="{FF2B5EF4-FFF2-40B4-BE49-F238E27FC236}">
                <a16:creationId xmlns:a16="http://schemas.microsoft.com/office/drawing/2014/main" id="{0251212D-35FA-E842-9640-E17CA7F16E4C}"/>
              </a:ext>
            </a:extLst>
          </p:cNvPr>
          <p:cNvPicPr>
            <a:picLocks noChangeAspect="1"/>
          </p:cNvPicPr>
          <p:nvPr/>
        </p:nvPicPr>
        <p:blipFill>
          <a:blip r:embed="rId6"/>
          <a:stretch>
            <a:fillRect/>
          </a:stretch>
        </p:blipFill>
        <p:spPr>
          <a:xfrm>
            <a:off x="9076898" y="3656225"/>
            <a:ext cx="3079241" cy="3201775"/>
          </a:xfrm>
          <a:prstGeom prst="rect">
            <a:avLst/>
          </a:prstGeom>
        </p:spPr>
      </p:pic>
      <p:pic>
        <p:nvPicPr>
          <p:cNvPr id="21" name="Hình ảnh 20">
            <a:extLst>
              <a:ext uri="{FF2B5EF4-FFF2-40B4-BE49-F238E27FC236}">
                <a16:creationId xmlns:a16="http://schemas.microsoft.com/office/drawing/2014/main" id="{585CEDED-06EB-DF48-B5B5-7FEDC9A55491}"/>
              </a:ext>
            </a:extLst>
          </p:cNvPr>
          <p:cNvPicPr>
            <a:picLocks noChangeAspect="1"/>
          </p:cNvPicPr>
          <p:nvPr/>
        </p:nvPicPr>
        <p:blipFill>
          <a:blip r:embed="rId7"/>
          <a:stretch>
            <a:fillRect/>
          </a:stretch>
        </p:blipFill>
        <p:spPr>
          <a:xfrm>
            <a:off x="0" y="3556000"/>
            <a:ext cx="4757269" cy="3302000"/>
          </a:xfrm>
          <a:prstGeom prst="rect">
            <a:avLst/>
          </a:prstGeom>
        </p:spPr>
      </p:pic>
      <p:sp>
        <p:nvSpPr>
          <p:cNvPr id="2" name="Rectangle 1">
            <a:extLst>
              <a:ext uri="{FF2B5EF4-FFF2-40B4-BE49-F238E27FC236}">
                <a16:creationId xmlns:a16="http://schemas.microsoft.com/office/drawing/2014/main" id="{D2817D3A-CA83-EDF4-DB05-AFE6A0195C25}"/>
              </a:ext>
            </a:extLst>
          </p:cNvPr>
          <p:cNvSpPr/>
          <p:nvPr/>
        </p:nvSpPr>
        <p:spPr>
          <a:xfrm>
            <a:off x="-1" y="2970639"/>
            <a:ext cx="12192000" cy="91672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dirty="0">
                <a:solidFill>
                  <a:schemeClr val="tx1"/>
                </a:solidFill>
                <a:latin typeface="Bahnschrift Light" panose="020B0502040204020203" pitchFamily="34" charset="0"/>
              </a:rPr>
              <a:t>5.DU LỊCH SÀI GÒN CÓ GÌ ?</a:t>
            </a:r>
            <a:endParaRPr lang="en-US" sz="4800" dirty="0">
              <a:solidFill>
                <a:schemeClr val="tx1"/>
              </a:solidFill>
              <a:latin typeface="Bahnschrift Light" panose="020B0502040204020203" pitchFamily="34" charset="0"/>
            </a:endParaRPr>
          </a:p>
        </p:txBody>
      </p:sp>
    </p:spTree>
    <p:extLst>
      <p:ext uri="{BB962C8B-B14F-4D97-AF65-F5344CB8AC3E}">
        <p14:creationId xmlns:p14="http://schemas.microsoft.com/office/powerpoint/2010/main" val="3316981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43859A-0DC6-6189-7AE3-9D0C9DFC5C2C}"/>
              </a:ext>
            </a:extLst>
          </p:cNvPr>
          <p:cNvPicPr>
            <a:picLocks noChangeAspect="1"/>
          </p:cNvPicPr>
          <p:nvPr/>
        </p:nvPicPr>
        <p:blipFill>
          <a:blip r:embed="rId2"/>
          <a:stretch>
            <a:fillRect/>
          </a:stretch>
        </p:blipFill>
        <p:spPr>
          <a:xfrm>
            <a:off x="838986" y="4119513"/>
            <a:ext cx="5071620" cy="2665614"/>
          </a:xfrm>
          <a:prstGeom prst="rect">
            <a:avLst/>
          </a:prstGeom>
        </p:spPr>
      </p:pic>
      <p:sp>
        <p:nvSpPr>
          <p:cNvPr id="2" name="Arrow: Pentagon 1">
            <a:extLst>
              <a:ext uri="{FF2B5EF4-FFF2-40B4-BE49-F238E27FC236}">
                <a16:creationId xmlns:a16="http://schemas.microsoft.com/office/drawing/2014/main" id="{296C97A7-825C-A487-6ECA-49C24365793F}"/>
              </a:ext>
            </a:extLst>
          </p:cNvPr>
          <p:cNvSpPr/>
          <p:nvPr/>
        </p:nvSpPr>
        <p:spPr>
          <a:xfrm>
            <a:off x="0" y="395926"/>
            <a:ext cx="7136091" cy="886119"/>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vi-VN" sz="2400" b="1" dirty="0">
                <a:solidFill>
                  <a:schemeClr val="tx1"/>
                </a:solidFill>
                <a:effectLst/>
                <a:latin typeface="Ink Free" panose="03080402000500000000" pitchFamily="66" charset="0"/>
              </a:rPr>
              <a:t>1 . </a:t>
            </a:r>
            <a:r>
              <a:rPr lang="vi-VN" sz="2400" b="1" u="none" strike="noStrike" dirty="0">
                <a:solidFill>
                  <a:schemeClr val="tx1"/>
                </a:solidFill>
                <a:effectLst/>
                <a:latin typeface="Ink Free" panose="03080402000500000000" pitchFamily="66" charset="0"/>
                <a:hlinkClick r:id="rId3" tooltip="Dinh Độc Lập">
                  <a:extLst>
                    <a:ext uri="{A12FA001-AC4F-418D-AE19-62706E023703}">
                      <ahyp:hlinkClr xmlns:ahyp="http://schemas.microsoft.com/office/drawing/2018/hyperlinkcolor" val="tx"/>
                    </a:ext>
                  </a:extLst>
                </a:hlinkClick>
              </a:rPr>
              <a:t>Dinh Độc Lập</a:t>
            </a:r>
            <a:r>
              <a:rPr lang="vi-VN" sz="2400" b="1" dirty="0">
                <a:solidFill>
                  <a:schemeClr val="tx1"/>
                </a:solidFill>
                <a:effectLst/>
                <a:latin typeface="Ink Free" panose="03080402000500000000" pitchFamily="66" charset="0"/>
              </a:rPr>
              <a:t> (Hội trường Thống Nhất)</a:t>
            </a:r>
          </a:p>
        </p:txBody>
      </p:sp>
      <p:sp>
        <p:nvSpPr>
          <p:cNvPr id="4" name="TextBox 3">
            <a:extLst>
              <a:ext uri="{FF2B5EF4-FFF2-40B4-BE49-F238E27FC236}">
                <a16:creationId xmlns:a16="http://schemas.microsoft.com/office/drawing/2014/main" id="{A9EF53BC-B947-BEB1-4748-E904C2890005}"/>
              </a:ext>
            </a:extLst>
          </p:cNvPr>
          <p:cNvSpPr txBox="1"/>
          <p:nvPr/>
        </p:nvSpPr>
        <p:spPr>
          <a:xfrm>
            <a:off x="236310" y="1459790"/>
            <a:ext cx="6519717" cy="2831544"/>
          </a:xfrm>
          <a:prstGeom prst="rect">
            <a:avLst/>
          </a:prstGeom>
          <a:noFill/>
        </p:spPr>
        <p:txBody>
          <a:bodyPr wrap="square">
            <a:spAutoFit/>
          </a:bodyPr>
          <a:lstStyle/>
          <a:p>
            <a:r>
              <a:rPr lang="vi-VN" sz="1600" dirty="0"/>
              <a:t>Giờ mở cửa: Sáng 7h30 – 11h00, chiều từ 13h00 – 16h00 các ngày trong tuần</a:t>
            </a:r>
          </a:p>
          <a:p>
            <a:r>
              <a:rPr lang="vi-VN" sz="1600" dirty="0"/>
              <a:t>Giá vé: đối với người lớn là 30.000VND/người/lần, sinh viên được giảm giá: 15.000VND/người/lần, học sinh: 3.000VND/người/lần, khách theo đoàn từ 20 người sẽ được giảm 1/3 giá vé.</a:t>
            </a:r>
          </a:p>
          <a:p>
            <a:r>
              <a:rPr lang="vi-VN" sz="1600" dirty="0"/>
              <a:t>Tọa lạc tại số 135 đường Nam Kỳ Khởi Nghĩa, Dinh Độc Lập là công trình kiến trúc đi vào lịch sử của dân tộc. Trong thời kỳ kháng chiến chống Mỹ cứu nước, đây là nơi làm việc của bộ máy chính quyền Việt Nam Cộng hòa. Sau khi giải phóng, nơi đây được xếp vào danh sách di tích đặc biệt cấp quốc gia.</a:t>
            </a:r>
          </a:p>
          <a:p>
            <a:endParaRPr lang="vi-VN" dirty="0"/>
          </a:p>
        </p:txBody>
      </p:sp>
      <p:pic>
        <p:nvPicPr>
          <p:cNvPr id="6" name="Picture 5">
            <a:extLst>
              <a:ext uri="{FF2B5EF4-FFF2-40B4-BE49-F238E27FC236}">
                <a16:creationId xmlns:a16="http://schemas.microsoft.com/office/drawing/2014/main" id="{7CC94F88-5B40-0014-48A4-7217C879CE6B}"/>
              </a:ext>
            </a:extLst>
          </p:cNvPr>
          <p:cNvPicPr>
            <a:picLocks noChangeAspect="1"/>
          </p:cNvPicPr>
          <p:nvPr/>
        </p:nvPicPr>
        <p:blipFill>
          <a:blip r:embed="rId4"/>
          <a:stretch>
            <a:fillRect/>
          </a:stretch>
        </p:blipFill>
        <p:spPr>
          <a:xfrm>
            <a:off x="7042608" y="1078829"/>
            <a:ext cx="4724400" cy="3212505"/>
          </a:xfrm>
          <a:prstGeom prst="rect">
            <a:avLst/>
          </a:prstGeom>
        </p:spPr>
      </p:pic>
      <p:sp>
        <p:nvSpPr>
          <p:cNvPr id="8" name="TextBox 7">
            <a:extLst>
              <a:ext uri="{FF2B5EF4-FFF2-40B4-BE49-F238E27FC236}">
                <a16:creationId xmlns:a16="http://schemas.microsoft.com/office/drawing/2014/main" id="{DFEADC1A-A58F-5DAA-7E69-2250979D428C}"/>
              </a:ext>
            </a:extLst>
          </p:cNvPr>
          <p:cNvSpPr txBox="1"/>
          <p:nvPr/>
        </p:nvSpPr>
        <p:spPr>
          <a:xfrm>
            <a:off x="6519717" y="4607351"/>
            <a:ext cx="5451049" cy="2031325"/>
          </a:xfrm>
          <a:prstGeom prst="rect">
            <a:avLst/>
          </a:prstGeom>
          <a:noFill/>
        </p:spPr>
        <p:txBody>
          <a:bodyPr wrap="square">
            <a:spAutoFit/>
          </a:bodyPr>
          <a:lstStyle/>
          <a:p>
            <a:r>
              <a:rPr lang="vi-VN" dirty="0"/>
              <a:t>Công trình này được thiết kế theo phong thủy và kiến trúc của Phương Đông nhưng cũng không kém phần hiện đại. Tham quan nơi đây, du khách sẽ được chiêm ngưỡng tận mắt những vật phẩm từ chế độ cũ cùng nhiều chứng tích ghi dấu thời khắc độc lập ngày 30-4-1975.</a:t>
            </a:r>
          </a:p>
          <a:p>
            <a:endParaRPr lang="vi-VN" dirty="0"/>
          </a:p>
        </p:txBody>
      </p:sp>
    </p:spTree>
    <p:extLst>
      <p:ext uri="{BB962C8B-B14F-4D97-AF65-F5344CB8AC3E}">
        <p14:creationId xmlns:p14="http://schemas.microsoft.com/office/powerpoint/2010/main" val="282130580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vi-VN" sz="4400" b="1" i="0" dirty="0">
                <a:solidFill>
                  <a:srgbClr val="262626"/>
                </a:solidFill>
                <a:effectLst/>
                <a:latin typeface="Garamond" panose="02020404030301010803" pitchFamily="18" charset="0"/>
              </a:rPr>
              <a:t>   </a:t>
            </a:r>
            <a:r>
              <a:rPr lang="en-US" sz="4400" b="1" i="0" dirty="0">
                <a:solidFill>
                  <a:srgbClr val="262626"/>
                </a:solidFill>
                <a:effectLst/>
                <a:latin typeface="Garamond" panose="02020404030301010803" pitchFamily="18" charset="0"/>
              </a:rPr>
              <a:t>2</a:t>
            </a:r>
            <a:r>
              <a:rPr lang="vi-VN" sz="4400" b="1" i="0" dirty="0">
                <a:solidFill>
                  <a:srgbClr val="262626"/>
                </a:solidFill>
                <a:effectLst/>
                <a:latin typeface="Garamond" panose="02020404030301010803" pitchFamily="18" charset="0"/>
              </a:rPr>
              <a:t> </a:t>
            </a:r>
            <a:r>
              <a:rPr lang="en-US" sz="4400" b="1" i="0" dirty="0">
                <a:solidFill>
                  <a:srgbClr val="262626"/>
                </a:solidFill>
                <a:effectLst/>
                <a:latin typeface="Garamond" panose="02020404030301010803" pitchFamily="18" charset="0"/>
              </a:rPr>
              <a:t>. </a:t>
            </a:r>
            <a:r>
              <a:rPr lang="en-US" sz="4400" b="1" i="0" dirty="0" err="1">
                <a:solidFill>
                  <a:srgbClr val="262626"/>
                </a:solidFill>
                <a:effectLst/>
                <a:latin typeface="Garamond" panose="02020404030301010803" pitchFamily="18" charset="0"/>
              </a:rPr>
              <a:t>Nhà</a:t>
            </a:r>
            <a:r>
              <a:rPr lang="en-US" sz="4400" b="1" i="0" dirty="0">
                <a:solidFill>
                  <a:srgbClr val="262626"/>
                </a:solidFill>
                <a:effectLst/>
                <a:latin typeface="Garamond" panose="02020404030301010803" pitchFamily="18" charset="0"/>
              </a:rPr>
              <a:t> </a:t>
            </a:r>
            <a:r>
              <a:rPr lang="en-US" sz="4400" b="1" i="0" dirty="0" err="1">
                <a:solidFill>
                  <a:srgbClr val="262626"/>
                </a:solidFill>
                <a:effectLst/>
                <a:latin typeface="Garamond" panose="02020404030301010803" pitchFamily="18" charset="0"/>
              </a:rPr>
              <a:t>Thờ</a:t>
            </a:r>
            <a:r>
              <a:rPr lang="en-US" sz="4400" b="1" i="0" dirty="0">
                <a:solidFill>
                  <a:srgbClr val="262626"/>
                </a:solidFill>
                <a:effectLst/>
                <a:latin typeface="Garamond" panose="02020404030301010803" pitchFamily="18" charset="0"/>
              </a:rPr>
              <a:t> </a:t>
            </a:r>
            <a:r>
              <a:rPr lang="en-US" sz="4400" b="1" i="0" dirty="0" err="1">
                <a:solidFill>
                  <a:srgbClr val="262626"/>
                </a:solidFill>
                <a:effectLst/>
                <a:latin typeface="Garamond" panose="02020404030301010803" pitchFamily="18" charset="0"/>
              </a:rPr>
              <a:t>Đức</a:t>
            </a:r>
            <a:r>
              <a:rPr lang="en-US" sz="4400" b="1" i="0" dirty="0">
                <a:solidFill>
                  <a:srgbClr val="262626"/>
                </a:solidFill>
                <a:effectLst/>
                <a:latin typeface="Garamond" panose="02020404030301010803" pitchFamily="18" charset="0"/>
              </a:rPr>
              <a:t> </a:t>
            </a:r>
            <a:r>
              <a:rPr lang="en-US" sz="4400" b="1" i="0" dirty="0" err="1">
                <a:solidFill>
                  <a:srgbClr val="262626"/>
                </a:solidFill>
                <a:effectLst/>
                <a:latin typeface="Garamond" panose="02020404030301010803" pitchFamily="18" charset="0"/>
              </a:rPr>
              <a:t>Bà</a:t>
            </a:r>
            <a:endParaRPr lang="en-US" sz="4400" b="1" i="0" dirty="0">
              <a:solidFill>
                <a:srgbClr val="262626"/>
              </a:solidFill>
              <a:effectLst/>
              <a:latin typeface="Garamond" panose="02020404030301010803" pitchFamily="18" charset="0"/>
            </a:endParaRPr>
          </a:p>
        </p:txBody>
      </p:sp>
      <p:sp>
        <p:nvSpPr>
          <p:cNvPr id="4" name="TextBox 3">
            <a:extLst>
              <a:ext uri="{FF2B5EF4-FFF2-40B4-BE49-F238E27FC236}">
                <a16:creationId xmlns:a16="http://schemas.microsoft.com/office/drawing/2014/main" id="{7D3845B3-B5BF-B152-E0D2-AC697A821072}"/>
              </a:ext>
            </a:extLst>
          </p:cNvPr>
          <p:cNvSpPr txBox="1"/>
          <p:nvPr/>
        </p:nvSpPr>
        <p:spPr>
          <a:xfrm>
            <a:off x="238026" y="2106073"/>
            <a:ext cx="6360737" cy="3970318"/>
          </a:xfrm>
          <a:prstGeom prst="rect">
            <a:avLst/>
          </a:prstGeom>
          <a:noFill/>
        </p:spPr>
        <p:txBody>
          <a:bodyPr wrap="square">
            <a:spAutoFit/>
          </a:bodyPr>
          <a:lstStyle/>
          <a:p>
            <a:r>
              <a:rPr lang="vi-VN" dirty="0"/>
              <a:t>Giờ mở cửa: Tham quan: Sáng 8h30 – 10h00, chiều 14h30 – 15h30 (Thứ 2 – Thứ 6)</a:t>
            </a:r>
          </a:p>
          <a:p>
            <a:r>
              <a:rPr lang="vi-VN" dirty="0"/>
              <a:t>Thời gian diễn ra Thánh lễ: Sáng 5h30, chiều 17h00 (T2 – T7), Chủ nhật: 5h30, 6h30, 7h30, 9h30 (dành cho người nước ngoài), 16h00, 17h00, 18h30.</a:t>
            </a:r>
          </a:p>
          <a:p>
            <a:r>
              <a:rPr lang="vi-VN" dirty="0"/>
              <a:t>Địa chỉ: Số 1 Công xã Paris, phường Bến Nghé, thuộc quận 1 TP. Hồ Chí Minh</a:t>
            </a:r>
          </a:p>
          <a:p>
            <a:r>
              <a:rPr lang="vi-VN" dirty="0"/>
              <a:t>Nằm ở ngay trục đường chính của trung tâm thành phố, nhà thờ Đức Bà là một trong những biểu tượng của Thành phố Sài Gòn. Thánh đường này nổi bật với kiến trúc Châu Âu kết hợp cùng phong cách Roman và Gothic đẹp tuyệt diệu và có đôi chuông lớn nhất ở Việt Nam. Nhà thờ Đức Bà là thánh đường quan trọng của giáo phận Sài Gòn và là niềm tự hào của người dân thành phố.</a:t>
            </a:r>
            <a:endParaRPr lang="en-US" dirty="0"/>
          </a:p>
        </p:txBody>
      </p:sp>
      <p:sp>
        <p:nvSpPr>
          <p:cNvPr id="6" name="TextBox 5">
            <a:extLst>
              <a:ext uri="{FF2B5EF4-FFF2-40B4-BE49-F238E27FC236}">
                <a16:creationId xmlns:a16="http://schemas.microsoft.com/office/drawing/2014/main" id="{69BC9F64-9F2B-D9EF-5F5B-F1F6CFA21678}"/>
              </a:ext>
            </a:extLst>
          </p:cNvPr>
          <p:cNvSpPr txBox="1"/>
          <p:nvPr/>
        </p:nvSpPr>
        <p:spPr>
          <a:xfrm>
            <a:off x="7023755" y="5140758"/>
            <a:ext cx="4930219" cy="1477328"/>
          </a:xfrm>
          <a:prstGeom prst="rect">
            <a:avLst/>
          </a:prstGeom>
          <a:noFill/>
        </p:spPr>
        <p:txBody>
          <a:bodyPr wrap="square">
            <a:spAutoFit/>
          </a:bodyPr>
          <a:lstStyle/>
          <a:p>
            <a:r>
              <a:rPr lang="vi-VN" dirty="0"/>
              <a:t>Bên cạnh đó, khu vực khuôn viên quanh nhà thờ cũng là nơi có quan cảnh đẹp nhất Sài Gòn. Đặc biệt, quanh đây còn có công viên 30/4, địa điểm vui chơi ở Sài Gòn buổi tối rất nổi tiếng.</a:t>
            </a:r>
            <a:endParaRPr lang="en-US" dirty="0"/>
          </a:p>
        </p:txBody>
      </p:sp>
      <p:pic>
        <p:nvPicPr>
          <p:cNvPr id="7" name="Picture 6">
            <a:extLst>
              <a:ext uri="{FF2B5EF4-FFF2-40B4-BE49-F238E27FC236}">
                <a16:creationId xmlns:a16="http://schemas.microsoft.com/office/drawing/2014/main" id="{FBCC7CC7-C105-8602-E0F4-E4F4CA61C0B2}"/>
              </a:ext>
            </a:extLst>
          </p:cNvPr>
          <p:cNvPicPr>
            <a:picLocks noChangeAspect="1"/>
          </p:cNvPicPr>
          <p:nvPr/>
        </p:nvPicPr>
        <p:blipFill>
          <a:blip r:embed="rId2"/>
          <a:stretch>
            <a:fillRect/>
          </a:stretch>
        </p:blipFill>
        <p:spPr>
          <a:xfrm>
            <a:off x="6937736" y="1442301"/>
            <a:ext cx="5016238" cy="3571875"/>
          </a:xfrm>
          <a:prstGeom prst="rect">
            <a:avLst/>
          </a:prstGeom>
        </p:spPr>
      </p:pic>
    </p:spTree>
    <p:extLst>
      <p:ext uri="{BB962C8B-B14F-4D97-AF65-F5344CB8AC3E}">
        <p14:creationId xmlns:p14="http://schemas.microsoft.com/office/powerpoint/2010/main" val="18785484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4000" b="1" i="0" dirty="0">
                <a:solidFill>
                  <a:srgbClr val="262626"/>
                </a:solidFill>
                <a:effectLst/>
                <a:latin typeface="Garamond" panose="02020404030301010803" pitchFamily="18" charset="0"/>
              </a:rPr>
              <a:t>3</a:t>
            </a:r>
            <a:r>
              <a:rPr lang="en-US" sz="4000" b="1" dirty="0">
                <a:solidFill>
                  <a:schemeClr val="tx1"/>
                </a:solidFill>
                <a:effectLst/>
                <a:latin typeface="Bahnschrift SemiLight" panose="020B0502040204020203" pitchFamily="34" charset="0"/>
              </a:rPr>
              <a:t>. </a:t>
            </a:r>
            <a:r>
              <a:rPr lang="en-US" sz="4000" b="1" u="none" strike="noStrike" dirty="0" err="1">
                <a:solidFill>
                  <a:schemeClr val="tx1"/>
                </a:solidFill>
                <a:effectLst/>
                <a:latin typeface="Bahnschrift SemiLight" panose="020B0502040204020203" pitchFamily="34" charset="0"/>
                <a:hlinkClick r:id="rId2" tooltip="Chợ Bến Thành">
                  <a:extLst>
                    <a:ext uri="{A12FA001-AC4F-418D-AE19-62706E023703}">
                      <ahyp:hlinkClr xmlns:ahyp="http://schemas.microsoft.com/office/drawing/2018/hyperlinkcolor" val="tx"/>
                    </a:ext>
                  </a:extLst>
                </a:hlinkClick>
              </a:rPr>
              <a:t>Chợ</a:t>
            </a:r>
            <a:r>
              <a:rPr lang="en-US" sz="4000" b="1" u="none" strike="noStrike" dirty="0">
                <a:solidFill>
                  <a:schemeClr val="tx1"/>
                </a:solidFill>
                <a:effectLst/>
                <a:latin typeface="Bahnschrift SemiLight" panose="020B0502040204020203" pitchFamily="34" charset="0"/>
                <a:hlinkClick r:id="rId2" tooltip="Chợ Bến Thành">
                  <a:extLst>
                    <a:ext uri="{A12FA001-AC4F-418D-AE19-62706E023703}">
                      <ahyp:hlinkClr xmlns:ahyp="http://schemas.microsoft.com/office/drawing/2018/hyperlinkcolor" val="tx"/>
                    </a:ext>
                  </a:extLst>
                </a:hlinkClick>
              </a:rPr>
              <a:t> </a:t>
            </a:r>
            <a:r>
              <a:rPr lang="en-US" sz="4000" b="1" u="none" strike="noStrike" dirty="0" err="1">
                <a:solidFill>
                  <a:schemeClr val="tx1"/>
                </a:solidFill>
                <a:effectLst/>
                <a:latin typeface="Bahnschrift SemiLight" panose="020B0502040204020203" pitchFamily="34" charset="0"/>
                <a:hlinkClick r:id="rId2" tooltip="Chợ Bến Thành">
                  <a:extLst>
                    <a:ext uri="{A12FA001-AC4F-418D-AE19-62706E023703}">
                      <ahyp:hlinkClr xmlns:ahyp="http://schemas.microsoft.com/office/drawing/2018/hyperlinkcolor" val="tx"/>
                    </a:ext>
                  </a:extLst>
                </a:hlinkClick>
              </a:rPr>
              <a:t>Bến</a:t>
            </a:r>
            <a:r>
              <a:rPr lang="en-US" sz="4000" b="1" u="none" strike="noStrike" dirty="0">
                <a:solidFill>
                  <a:schemeClr val="tx1"/>
                </a:solidFill>
                <a:effectLst/>
                <a:latin typeface="Bahnschrift SemiLight" panose="020B0502040204020203" pitchFamily="34" charset="0"/>
                <a:hlinkClick r:id="rId2" tooltip="Chợ Bến Thành">
                  <a:extLst>
                    <a:ext uri="{A12FA001-AC4F-418D-AE19-62706E023703}">
                      <ahyp:hlinkClr xmlns:ahyp="http://schemas.microsoft.com/office/drawing/2018/hyperlinkcolor" val="tx"/>
                    </a:ext>
                  </a:extLst>
                </a:hlinkClick>
              </a:rPr>
              <a:t> </a:t>
            </a:r>
            <a:r>
              <a:rPr lang="en-US" sz="4000" b="1" u="none" strike="noStrike" dirty="0" err="1">
                <a:solidFill>
                  <a:schemeClr val="tx1"/>
                </a:solidFill>
                <a:effectLst/>
                <a:latin typeface="Bahnschrift SemiLight" panose="020B0502040204020203" pitchFamily="34" charset="0"/>
                <a:hlinkClick r:id="rId2" tooltip="Chợ Bến Thành">
                  <a:extLst>
                    <a:ext uri="{A12FA001-AC4F-418D-AE19-62706E023703}">
                      <ahyp:hlinkClr xmlns:ahyp="http://schemas.microsoft.com/office/drawing/2018/hyperlinkcolor" val="tx"/>
                    </a:ext>
                  </a:extLst>
                </a:hlinkClick>
              </a:rPr>
              <a:t>Thành</a:t>
            </a:r>
            <a:endParaRPr lang="en-US" sz="4000" b="1" dirty="0">
              <a:solidFill>
                <a:schemeClr val="tx1"/>
              </a:solidFill>
              <a:effectLst/>
              <a:latin typeface="Bahnschrift SemiLight" panose="020B0502040204020203" pitchFamily="34" charset="0"/>
            </a:endParaRPr>
          </a:p>
        </p:txBody>
      </p:sp>
      <p:sp>
        <p:nvSpPr>
          <p:cNvPr id="6" name="TextBox 5">
            <a:extLst>
              <a:ext uri="{FF2B5EF4-FFF2-40B4-BE49-F238E27FC236}">
                <a16:creationId xmlns:a16="http://schemas.microsoft.com/office/drawing/2014/main" id="{9D4A9C73-4B50-C5EF-3CA7-E7F9FBD3D1CE}"/>
              </a:ext>
            </a:extLst>
          </p:cNvPr>
          <p:cNvSpPr txBox="1"/>
          <p:nvPr/>
        </p:nvSpPr>
        <p:spPr>
          <a:xfrm>
            <a:off x="339366" y="1681123"/>
            <a:ext cx="6796725" cy="1200329"/>
          </a:xfrm>
          <a:prstGeom prst="rect">
            <a:avLst/>
          </a:prstGeom>
          <a:noFill/>
        </p:spPr>
        <p:txBody>
          <a:bodyPr wrap="square">
            <a:spAutoFit/>
          </a:bodyPr>
          <a:lstStyle/>
          <a:p>
            <a:r>
              <a:rPr lang="vi-VN" dirty="0"/>
              <a:t>Giờ mở cửa: 7h00 – 19h00 hàng ngày</a:t>
            </a:r>
          </a:p>
          <a:p>
            <a:r>
              <a:rPr lang="vi-VN" dirty="0"/>
              <a:t>Địa chỉ: Nằm giữa các đường Phan Bội Châu –Lê Thánh Tôn – Phan Chu Trinh – Công trường Quách Thị Trang, P.Bến Thành – Q.1.</a:t>
            </a:r>
            <a:endParaRPr lang="en-US" dirty="0"/>
          </a:p>
        </p:txBody>
      </p:sp>
      <p:pic>
        <p:nvPicPr>
          <p:cNvPr id="7" name="Picture 6">
            <a:extLst>
              <a:ext uri="{FF2B5EF4-FFF2-40B4-BE49-F238E27FC236}">
                <a16:creationId xmlns:a16="http://schemas.microsoft.com/office/drawing/2014/main" id="{BF2BCA2D-8185-C12C-7D20-01A045295632}"/>
              </a:ext>
            </a:extLst>
          </p:cNvPr>
          <p:cNvPicPr>
            <a:picLocks noChangeAspect="1"/>
          </p:cNvPicPr>
          <p:nvPr/>
        </p:nvPicPr>
        <p:blipFill>
          <a:blip r:embed="rId3"/>
          <a:stretch>
            <a:fillRect/>
          </a:stretch>
        </p:blipFill>
        <p:spPr>
          <a:xfrm>
            <a:off x="339366" y="3051466"/>
            <a:ext cx="5626182" cy="3686175"/>
          </a:xfrm>
          <a:prstGeom prst="rect">
            <a:avLst/>
          </a:prstGeom>
        </p:spPr>
      </p:pic>
      <p:sp>
        <p:nvSpPr>
          <p:cNvPr id="9" name="TextBox 8">
            <a:extLst>
              <a:ext uri="{FF2B5EF4-FFF2-40B4-BE49-F238E27FC236}">
                <a16:creationId xmlns:a16="http://schemas.microsoft.com/office/drawing/2014/main" id="{84DAD917-C0C1-B73A-7A62-8F5825FE90C8}"/>
              </a:ext>
            </a:extLst>
          </p:cNvPr>
          <p:cNvSpPr txBox="1"/>
          <p:nvPr/>
        </p:nvSpPr>
        <p:spPr>
          <a:xfrm>
            <a:off x="5989164" y="2826127"/>
            <a:ext cx="6202836" cy="4031873"/>
          </a:xfrm>
          <a:prstGeom prst="rect">
            <a:avLst/>
          </a:prstGeom>
          <a:noFill/>
        </p:spPr>
        <p:txBody>
          <a:bodyPr wrap="square">
            <a:spAutoFit/>
          </a:bodyPr>
          <a:lstStyle/>
          <a:p>
            <a:r>
              <a:rPr lang="vi-VN" sz="1700" dirty="0"/>
              <a:t>Chợ Bến Thành nằm ngay trung tâm của thành phố, cả 4 cửa đều hướng ra những con đường lớn như Phan Chu Trinh, Phan Bội Châu và Lê Thánh Tôn, hướng còn lại là quảng trường Quách Thị Trang. Nếu bạn là người thích mua sắm thì hay ghi ngay vào list những địa điểm tham quan Sài Gòn đi nhé!</a:t>
            </a:r>
          </a:p>
          <a:p>
            <a:endParaRPr lang="vi-VN" sz="1700" dirty="0"/>
          </a:p>
          <a:p>
            <a:r>
              <a:rPr lang="vi-VN" sz="1700" dirty="0"/>
              <a:t>Bên trong chợ bày bán đủ các mặt hàng truyền thống, hiện đại có thể làm quà cho gia đình, bạn bè. Chợ Bến Thành cũng là một trong những địa điểm lý tưởng để thưởng thức những món ăn Việt Nam truyền thống. Dừng chân bên những gian hàng ăn với các món đặc sản địa phương như cá chiên xù hay nhấm nháp vài ly trà đá giải khát. Một lưu ý là khi mua sắm ở đây, các bạn nên mặc để có được giá hời nhất.</a:t>
            </a:r>
          </a:p>
          <a:p>
            <a:endParaRPr lang="vi-VN" dirty="0"/>
          </a:p>
        </p:txBody>
      </p:sp>
      <p:pic>
        <p:nvPicPr>
          <p:cNvPr id="10" name="Picture 9">
            <a:extLst>
              <a:ext uri="{FF2B5EF4-FFF2-40B4-BE49-F238E27FC236}">
                <a16:creationId xmlns:a16="http://schemas.microsoft.com/office/drawing/2014/main" id="{1C86E453-7990-40D1-A1E1-A799F1A717C9}"/>
              </a:ext>
            </a:extLst>
          </p:cNvPr>
          <p:cNvPicPr>
            <a:picLocks noChangeAspect="1"/>
          </p:cNvPicPr>
          <p:nvPr/>
        </p:nvPicPr>
        <p:blipFill>
          <a:blip r:embed="rId4"/>
          <a:stretch>
            <a:fillRect/>
          </a:stretch>
        </p:blipFill>
        <p:spPr>
          <a:xfrm>
            <a:off x="7607431" y="185948"/>
            <a:ext cx="3915265" cy="2512705"/>
          </a:xfrm>
          <a:prstGeom prst="rect">
            <a:avLst/>
          </a:prstGeom>
        </p:spPr>
      </p:pic>
    </p:spTree>
    <p:extLst>
      <p:ext uri="{BB962C8B-B14F-4D97-AF65-F5344CB8AC3E}">
        <p14:creationId xmlns:p14="http://schemas.microsoft.com/office/powerpoint/2010/main" val="352233309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6">
              <a:lumMod val="40000"/>
              <a:lumOff val="6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vi-VN" sz="3600" b="1" i="0" dirty="0">
                <a:solidFill>
                  <a:srgbClr val="262626"/>
                </a:solidFill>
                <a:effectLst/>
                <a:latin typeface="Bahnschrift SemiLight" panose="020B0502040204020203" pitchFamily="34" charset="0"/>
              </a:rPr>
              <a:t>  </a:t>
            </a:r>
            <a:r>
              <a:rPr lang="en-US" sz="3600" b="1" i="0" dirty="0">
                <a:solidFill>
                  <a:srgbClr val="262626"/>
                </a:solidFill>
                <a:effectLst/>
                <a:latin typeface="Bahnschrift SemiLight" panose="020B0502040204020203" pitchFamily="34" charset="0"/>
              </a:rPr>
              <a:t>4. </a:t>
            </a:r>
            <a:r>
              <a:rPr lang="en-US" sz="3600" b="1" i="0" dirty="0" err="1">
                <a:solidFill>
                  <a:srgbClr val="262626"/>
                </a:solidFill>
                <a:effectLst/>
                <a:latin typeface="Bahnschrift SemiLight" panose="020B0502040204020203" pitchFamily="34" charset="0"/>
              </a:rPr>
              <a:t>Khu</a:t>
            </a:r>
            <a:r>
              <a:rPr lang="en-US" sz="3600" b="1" i="0" dirty="0">
                <a:solidFill>
                  <a:srgbClr val="262626"/>
                </a:solidFill>
                <a:effectLst/>
                <a:latin typeface="Bahnschrift SemiLight" panose="020B0502040204020203" pitchFamily="34" charset="0"/>
              </a:rPr>
              <a:t> du </a:t>
            </a:r>
            <a:r>
              <a:rPr lang="en-US" sz="3600" b="1" i="0" dirty="0" err="1">
                <a:solidFill>
                  <a:srgbClr val="262626"/>
                </a:solidFill>
                <a:effectLst/>
                <a:latin typeface="Bahnschrift SemiLight" panose="020B0502040204020203" pitchFamily="34" charset="0"/>
              </a:rPr>
              <a:t>lịch</a:t>
            </a:r>
            <a:r>
              <a:rPr lang="en-US" sz="3600" b="1" i="0" dirty="0">
                <a:solidFill>
                  <a:srgbClr val="262626"/>
                </a:solidFill>
                <a:effectLst/>
                <a:latin typeface="Bahnschrift SemiLight" panose="020B0502040204020203" pitchFamily="34" charset="0"/>
              </a:rPr>
              <a:t> </a:t>
            </a:r>
            <a:r>
              <a:rPr lang="en-US" sz="3600" b="1" i="0" dirty="0" err="1">
                <a:solidFill>
                  <a:srgbClr val="262626"/>
                </a:solidFill>
                <a:effectLst/>
                <a:latin typeface="Bahnschrift SemiLight" panose="020B0502040204020203" pitchFamily="34" charset="0"/>
              </a:rPr>
              <a:t>Suối</a:t>
            </a:r>
            <a:r>
              <a:rPr lang="en-US" sz="3600" b="1" i="0" dirty="0">
                <a:solidFill>
                  <a:srgbClr val="262626"/>
                </a:solidFill>
                <a:effectLst/>
                <a:latin typeface="Bahnschrift SemiLight" panose="020B0502040204020203" pitchFamily="34" charset="0"/>
              </a:rPr>
              <a:t> </a:t>
            </a:r>
            <a:r>
              <a:rPr lang="en-US" sz="3600" b="1" i="0" dirty="0" err="1">
                <a:solidFill>
                  <a:srgbClr val="262626"/>
                </a:solidFill>
                <a:effectLst/>
                <a:latin typeface="Bahnschrift SemiLight" panose="020B0502040204020203" pitchFamily="34" charset="0"/>
              </a:rPr>
              <a:t>Tiên</a:t>
            </a:r>
            <a:endParaRPr lang="en-US" sz="3600" b="1" i="0" dirty="0">
              <a:solidFill>
                <a:srgbClr val="262626"/>
              </a:solidFill>
              <a:effectLst/>
              <a:latin typeface="Bahnschrift SemiLight" panose="020B0502040204020203" pitchFamily="34" charset="0"/>
            </a:endParaRPr>
          </a:p>
        </p:txBody>
      </p:sp>
      <p:sp>
        <p:nvSpPr>
          <p:cNvPr id="4" name="TextBox 3">
            <a:extLst>
              <a:ext uri="{FF2B5EF4-FFF2-40B4-BE49-F238E27FC236}">
                <a16:creationId xmlns:a16="http://schemas.microsoft.com/office/drawing/2014/main" id="{B07108FD-9858-E57A-9A4C-3614426EF1E5}"/>
              </a:ext>
            </a:extLst>
          </p:cNvPr>
          <p:cNvSpPr txBox="1"/>
          <p:nvPr/>
        </p:nvSpPr>
        <p:spPr>
          <a:xfrm>
            <a:off x="381786" y="1777503"/>
            <a:ext cx="6094428" cy="4524315"/>
          </a:xfrm>
          <a:prstGeom prst="rect">
            <a:avLst/>
          </a:prstGeom>
          <a:noFill/>
        </p:spPr>
        <p:txBody>
          <a:bodyPr wrap="square">
            <a:spAutoFit/>
          </a:bodyPr>
          <a:lstStyle/>
          <a:p>
            <a:r>
              <a:rPr lang="vi-VN" dirty="0"/>
              <a:t>Giờ mở cửa: 8h00 – 17h30 (T2 – T6), 8h00 – 18h00 (T7 và CN), 6h30 – 22h00 (Lễ Tết).</a:t>
            </a:r>
          </a:p>
          <a:p>
            <a:r>
              <a:rPr lang="vi-VN" dirty="0"/>
              <a:t>Vé vào cổng: 60.000VND/người lớn, 30.000VND/trẻ em; Vé các trò chơi: 5.000 – 40.000VND/lượt</a:t>
            </a:r>
          </a:p>
          <a:p>
            <a:r>
              <a:rPr lang="vi-VN" dirty="0"/>
              <a:t>Địa chỉ: 120 Xa Lộ Hà Nội, P.Tân Phú, Q.9. Suối Tiên từ lâu đã là địa điểm tham quan Sài Gòn rất nổi tiếng, là nơi thu hút rất nhiều khách du lịch mỗi ngày.</a:t>
            </a:r>
          </a:p>
          <a:p>
            <a:r>
              <a:rPr lang="vi-VN" dirty="0"/>
              <a:t>Suối Tiên còn là nơi giáo dục văn hóa lịch sử qua những khu tham quan xây dựng dựa trên ý tưởng các truyền thuyết, huyền tích của dân tộc và tư tưởng đạo học phương Ðông.</a:t>
            </a:r>
          </a:p>
          <a:p>
            <a:endParaRPr lang="vi-VN" dirty="0"/>
          </a:p>
          <a:p>
            <a:r>
              <a:rPr lang="vi-VN" dirty="0"/>
              <a:t>Những khu vực vui chơi nổi tiếng ở đây có thể kể đến như: Lâu đài phép thuật, Động châu báu, Tàu lượn siêu tốc, Đại cung Tiên Ngư, Thủy cung, Biển Tiên Đồng Ngọc Nữ…</a:t>
            </a:r>
            <a:endParaRPr lang="en-US" dirty="0"/>
          </a:p>
        </p:txBody>
      </p:sp>
      <p:pic>
        <p:nvPicPr>
          <p:cNvPr id="5" name="Picture 4">
            <a:extLst>
              <a:ext uri="{FF2B5EF4-FFF2-40B4-BE49-F238E27FC236}">
                <a16:creationId xmlns:a16="http://schemas.microsoft.com/office/drawing/2014/main" id="{662333FB-38E8-0327-6238-7DF825FCE209}"/>
              </a:ext>
            </a:extLst>
          </p:cNvPr>
          <p:cNvPicPr>
            <a:picLocks noChangeAspect="1"/>
          </p:cNvPicPr>
          <p:nvPr/>
        </p:nvPicPr>
        <p:blipFill>
          <a:blip r:embed="rId2"/>
          <a:stretch>
            <a:fillRect/>
          </a:stretch>
        </p:blipFill>
        <p:spPr>
          <a:xfrm>
            <a:off x="6476214" y="1609901"/>
            <a:ext cx="5495828" cy="4859517"/>
          </a:xfrm>
          <a:prstGeom prst="rect">
            <a:avLst/>
          </a:prstGeom>
        </p:spPr>
      </p:pic>
    </p:spTree>
    <p:extLst>
      <p:ext uri="{BB962C8B-B14F-4D97-AF65-F5344CB8AC3E}">
        <p14:creationId xmlns:p14="http://schemas.microsoft.com/office/powerpoint/2010/main" val="395580411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3600" b="1" i="0" dirty="0">
                <a:solidFill>
                  <a:schemeClr val="tx1"/>
                </a:solidFill>
                <a:effectLst/>
                <a:latin typeface="Helvetica" panose="020B0604020202020204" pitchFamily="34" charset="0"/>
              </a:rPr>
              <a:t>5. </a:t>
            </a:r>
            <a:r>
              <a:rPr lang="en-US" sz="3600" b="1" i="0" u="none" strike="noStrike" dirty="0" err="1">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Phố</a:t>
            </a:r>
            <a:r>
              <a:rPr lang="en-US" sz="3600" b="1" i="0" u="none" strike="noStrike" dirty="0">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 </a:t>
            </a:r>
            <a:r>
              <a:rPr lang="en-US" sz="3600" b="1" i="0" u="none" strike="noStrike" dirty="0" err="1">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đi</a:t>
            </a:r>
            <a:r>
              <a:rPr lang="en-US" sz="3600" b="1" i="0" u="none" strike="noStrike" dirty="0">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 </a:t>
            </a:r>
            <a:r>
              <a:rPr lang="en-US" sz="3600" b="1" i="0" u="none" strike="noStrike" dirty="0" err="1">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bộ</a:t>
            </a:r>
            <a:r>
              <a:rPr lang="en-US" sz="3600" b="1" i="0" u="none" strike="noStrike" dirty="0">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 </a:t>
            </a:r>
            <a:r>
              <a:rPr lang="en-US" sz="3600" b="1" i="0" u="none" strike="noStrike" dirty="0" err="1">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Nguyễn</a:t>
            </a:r>
            <a:r>
              <a:rPr lang="en-US" sz="3600" b="1" i="0" u="none" strike="noStrike" dirty="0">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 </a:t>
            </a:r>
            <a:r>
              <a:rPr lang="en-US" sz="3600" b="1" i="0" u="none" strike="noStrike" dirty="0" err="1">
                <a:solidFill>
                  <a:schemeClr val="tx1"/>
                </a:solidFill>
                <a:effectLst/>
                <a:latin typeface="Helvetica" panose="020B0604020202020204" pitchFamily="34" charset="0"/>
                <a:hlinkClick r:id="rId2" tooltip="Phố đi bộ Nguyễn Huệ">
                  <a:extLst>
                    <a:ext uri="{A12FA001-AC4F-418D-AE19-62706E023703}">
                      <ahyp:hlinkClr xmlns:ahyp="http://schemas.microsoft.com/office/drawing/2018/hyperlinkcolor" val="tx"/>
                    </a:ext>
                  </a:extLst>
                </a:hlinkClick>
              </a:rPr>
              <a:t>Huệ</a:t>
            </a:r>
            <a:endParaRPr lang="en-US" sz="3600" b="1" i="0" dirty="0">
              <a:solidFill>
                <a:schemeClr val="tx1"/>
              </a:solidFill>
              <a:effectLst/>
              <a:latin typeface="Helvetica" panose="020B0604020202020204" pitchFamily="34" charset="0"/>
            </a:endParaRPr>
          </a:p>
        </p:txBody>
      </p:sp>
      <p:pic>
        <p:nvPicPr>
          <p:cNvPr id="3" name="Picture 2">
            <a:extLst>
              <a:ext uri="{FF2B5EF4-FFF2-40B4-BE49-F238E27FC236}">
                <a16:creationId xmlns:a16="http://schemas.microsoft.com/office/drawing/2014/main" id="{CB17C882-E7F8-D578-BC8C-794CDFD62D2B}"/>
              </a:ext>
            </a:extLst>
          </p:cNvPr>
          <p:cNvPicPr>
            <a:picLocks noChangeAspect="1"/>
          </p:cNvPicPr>
          <p:nvPr/>
        </p:nvPicPr>
        <p:blipFill>
          <a:blip r:embed="rId3"/>
          <a:stretch>
            <a:fillRect/>
          </a:stretch>
        </p:blipFill>
        <p:spPr>
          <a:xfrm>
            <a:off x="627852" y="1527141"/>
            <a:ext cx="4971485" cy="2525193"/>
          </a:xfrm>
          <a:prstGeom prst="rect">
            <a:avLst/>
          </a:prstGeom>
        </p:spPr>
      </p:pic>
      <p:sp>
        <p:nvSpPr>
          <p:cNvPr id="5" name="TextBox 4">
            <a:extLst>
              <a:ext uri="{FF2B5EF4-FFF2-40B4-BE49-F238E27FC236}">
                <a16:creationId xmlns:a16="http://schemas.microsoft.com/office/drawing/2014/main" id="{A9629A52-7304-7965-8E76-56EB9D7F4CFB}"/>
              </a:ext>
            </a:extLst>
          </p:cNvPr>
          <p:cNvSpPr txBox="1"/>
          <p:nvPr/>
        </p:nvSpPr>
        <p:spPr>
          <a:xfrm>
            <a:off x="131191" y="4278579"/>
            <a:ext cx="5964809" cy="2862322"/>
          </a:xfrm>
          <a:prstGeom prst="rect">
            <a:avLst/>
          </a:prstGeom>
          <a:noFill/>
        </p:spPr>
        <p:txBody>
          <a:bodyPr wrap="square">
            <a:spAutoFit/>
          </a:bodyPr>
          <a:lstStyle/>
          <a:p>
            <a:r>
              <a:rPr lang="vi-VN" dirty="0"/>
              <a:t>Giờ mở cửa: các ngày trong tuần</a:t>
            </a:r>
          </a:p>
          <a:p>
            <a:r>
              <a:rPr lang="vi-VN" dirty="0"/>
              <a:t>Địa chỉ: Nguyễn Huệ, Quận 1, Thành phố Hồ Chí Minh</a:t>
            </a:r>
          </a:p>
          <a:p>
            <a:r>
              <a:rPr lang="vi-VN" dirty="0"/>
              <a:t>Phố đi bộ Nguyễn Huệ là cái tên không thể thiếu trong những địa điểm tham quan Sài Gòn. Được xây dựng vào tháng 4 năm 2015, có chiều dài 670m và chiều rộng 64m. Tạo lạc ngay trung tâm Sài Gòn, phố đi bộ nổi bật với nền đá granite, hai đài phun nước lớn, nhiều cây xanh và hệ thống điều khiển âm thanh, ánh sáng hiện đại.</a:t>
            </a:r>
          </a:p>
          <a:p>
            <a:endParaRPr lang="vi-VN" dirty="0"/>
          </a:p>
        </p:txBody>
      </p:sp>
      <p:sp>
        <p:nvSpPr>
          <p:cNvPr id="7" name="TextBox 6">
            <a:extLst>
              <a:ext uri="{FF2B5EF4-FFF2-40B4-BE49-F238E27FC236}">
                <a16:creationId xmlns:a16="http://schemas.microsoft.com/office/drawing/2014/main" id="{E759566A-F30D-6286-648E-29E8CFEE4706}"/>
              </a:ext>
            </a:extLst>
          </p:cNvPr>
          <p:cNvSpPr txBox="1"/>
          <p:nvPr/>
        </p:nvSpPr>
        <p:spPr>
          <a:xfrm>
            <a:off x="6003304" y="1425259"/>
            <a:ext cx="6188696" cy="2308324"/>
          </a:xfrm>
          <a:prstGeom prst="rect">
            <a:avLst/>
          </a:prstGeom>
          <a:noFill/>
        </p:spPr>
        <p:txBody>
          <a:bodyPr wrap="square">
            <a:spAutoFit/>
          </a:bodyPr>
          <a:lstStyle/>
          <a:p>
            <a:r>
              <a:rPr lang="vi-VN" dirty="0"/>
              <a:t>Vào buổi tối và ngày cuối tuần, người dân và du khách thường đến đây để dạo mát cũng như hòa mình vào không khí sôi động nơi đây. Dọc hai ven đường là những quầy hàng bán đặc sản của Sài Gòn như cơm tấm, cà phê, bánh mỳ, chè…</a:t>
            </a:r>
          </a:p>
          <a:p>
            <a:endParaRPr lang="vi-VN" dirty="0"/>
          </a:p>
          <a:p>
            <a:r>
              <a:rPr lang="vi-VN" dirty="0"/>
              <a:t>Con phố này cũng là địa điểm vui chơi ở Sài Gòn buổi tối và là nơi yêu thích của những thánh sống ảo nữa đấy!</a:t>
            </a:r>
            <a:endParaRPr lang="en-US" dirty="0"/>
          </a:p>
        </p:txBody>
      </p:sp>
      <p:pic>
        <p:nvPicPr>
          <p:cNvPr id="8" name="Picture 7">
            <a:extLst>
              <a:ext uri="{FF2B5EF4-FFF2-40B4-BE49-F238E27FC236}">
                <a16:creationId xmlns:a16="http://schemas.microsoft.com/office/drawing/2014/main" id="{AE11B414-593B-51A9-C6ED-047AB254D3EC}"/>
              </a:ext>
            </a:extLst>
          </p:cNvPr>
          <p:cNvPicPr>
            <a:picLocks noChangeAspect="1"/>
          </p:cNvPicPr>
          <p:nvPr/>
        </p:nvPicPr>
        <p:blipFill>
          <a:blip r:embed="rId4"/>
          <a:stretch>
            <a:fillRect/>
          </a:stretch>
        </p:blipFill>
        <p:spPr>
          <a:xfrm>
            <a:off x="6754944" y="3912124"/>
            <a:ext cx="4685416" cy="2685342"/>
          </a:xfrm>
          <a:prstGeom prst="rect">
            <a:avLst/>
          </a:prstGeom>
        </p:spPr>
      </p:pic>
    </p:spTree>
    <p:extLst>
      <p:ext uri="{BB962C8B-B14F-4D97-AF65-F5344CB8AC3E}">
        <p14:creationId xmlns:p14="http://schemas.microsoft.com/office/powerpoint/2010/main" val="111276288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6FCF8F-9778-3E08-525D-AFF80A81E8B8}"/>
              </a:ext>
            </a:extLst>
          </p:cNvPr>
          <p:cNvPicPr>
            <a:picLocks noChangeAspect="1"/>
          </p:cNvPicPr>
          <p:nvPr/>
        </p:nvPicPr>
        <p:blipFill>
          <a:blip r:embed="rId2"/>
          <a:stretch>
            <a:fillRect/>
          </a:stretch>
        </p:blipFill>
        <p:spPr>
          <a:xfrm>
            <a:off x="6594736" y="424206"/>
            <a:ext cx="5131178" cy="3094839"/>
          </a:xfrm>
          <a:prstGeom prst="rect">
            <a:avLst/>
          </a:prstGeom>
        </p:spPr>
      </p:pic>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sz="3200" b="1" i="0" dirty="0">
                <a:solidFill>
                  <a:srgbClr val="262626"/>
                </a:solidFill>
                <a:effectLst/>
                <a:latin typeface="Garamond" panose="02020404030301010803" pitchFamily="18" charset="0"/>
              </a:rPr>
              <a:t>6. </a:t>
            </a:r>
            <a:r>
              <a:rPr lang="en-US" sz="3200" b="1" i="0" dirty="0" err="1">
                <a:solidFill>
                  <a:srgbClr val="262626"/>
                </a:solidFill>
                <a:effectLst/>
                <a:latin typeface="Garamond" panose="02020404030301010803" pitchFamily="18" charset="0"/>
              </a:rPr>
              <a:t>Bảo</a:t>
            </a:r>
            <a:r>
              <a:rPr lang="en-US" sz="3200" b="1" i="0" dirty="0">
                <a:solidFill>
                  <a:srgbClr val="262626"/>
                </a:solidFill>
                <a:effectLst/>
                <a:latin typeface="Garamond" panose="02020404030301010803" pitchFamily="18" charset="0"/>
              </a:rPr>
              <a:t> </a:t>
            </a:r>
            <a:r>
              <a:rPr lang="en-US" sz="3200" b="1" i="0" dirty="0" err="1">
                <a:solidFill>
                  <a:srgbClr val="262626"/>
                </a:solidFill>
                <a:effectLst/>
                <a:latin typeface="Garamond" panose="02020404030301010803" pitchFamily="18" charset="0"/>
              </a:rPr>
              <a:t>tàng</a:t>
            </a:r>
            <a:r>
              <a:rPr lang="en-US" sz="3200" b="1" i="0" dirty="0">
                <a:solidFill>
                  <a:srgbClr val="262626"/>
                </a:solidFill>
                <a:effectLst/>
                <a:latin typeface="Garamond" panose="02020404030301010803" pitchFamily="18" charset="0"/>
              </a:rPr>
              <a:t> </a:t>
            </a:r>
            <a:r>
              <a:rPr lang="en-US" sz="3200" b="1" i="0" dirty="0" err="1">
                <a:solidFill>
                  <a:srgbClr val="262626"/>
                </a:solidFill>
                <a:effectLst/>
                <a:latin typeface="Garamond" panose="02020404030301010803" pitchFamily="18" charset="0"/>
              </a:rPr>
              <a:t>Lịch</a:t>
            </a:r>
            <a:r>
              <a:rPr lang="en-US" sz="3200" b="1" i="0" dirty="0">
                <a:solidFill>
                  <a:srgbClr val="262626"/>
                </a:solidFill>
                <a:effectLst/>
                <a:latin typeface="Garamond" panose="02020404030301010803" pitchFamily="18" charset="0"/>
              </a:rPr>
              <a:t> </a:t>
            </a:r>
            <a:r>
              <a:rPr lang="en-US" sz="3200" b="1" i="0" dirty="0" err="1">
                <a:solidFill>
                  <a:srgbClr val="262626"/>
                </a:solidFill>
                <a:effectLst/>
                <a:latin typeface="Garamond" panose="02020404030301010803" pitchFamily="18" charset="0"/>
              </a:rPr>
              <a:t>sử</a:t>
            </a:r>
            <a:r>
              <a:rPr lang="en-US" sz="3200" b="1" i="0" dirty="0">
                <a:solidFill>
                  <a:srgbClr val="262626"/>
                </a:solidFill>
                <a:effectLst/>
                <a:latin typeface="Garamond" panose="02020404030301010803" pitchFamily="18" charset="0"/>
              </a:rPr>
              <a:t> </a:t>
            </a:r>
            <a:r>
              <a:rPr lang="en-US" sz="3200" b="1" i="0" dirty="0" err="1">
                <a:solidFill>
                  <a:srgbClr val="262626"/>
                </a:solidFill>
                <a:effectLst/>
                <a:latin typeface="Garamond" panose="02020404030301010803" pitchFamily="18" charset="0"/>
              </a:rPr>
              <a:t>Việt</a:t>
            </a:r>
            <a:r>
              <a:rPr lang="en-US" sz="3200" b="1" i="0" dirty="0">
                <a:solidFill>
                  <a:srgbClr val="262626"/>
                </a:solidFill>
                <a:effectLst/>
                <a:latin typeface="Garamond" panose="02020404030301010803" pitchFamily="18" charset="0"/>
              </a:rPr>
              <a:t> Nam</a:t>
            </a:r>
          </a:p>
        </p:txBody>
      </p:sp>
      <p:sp>
        <p:nvSpPr>
          <p:cNvPr id="4" name="TextBox 3">
            <a:extLst>
              <a:ext uri="{FF2B5EF4-FFF2-40B4-BE49-F238E27FC236}">
                <a16:creationId xmlns:a16="http://schemas.microsoft.com/office/drawing/2014/main" id="{9C15D104-B48E-C8D6-74A3-208C83536681}"/>
              </a:ext>
            </a:extLst>
          </p:cNvPr>
          <p:cNvSpPr txBox="1"/>
          <p:nvPr/>
        </p:nvSpPr>
        <p:spPr>
          <a:xfrm>
            <a:off x="174396" y="1684024"/>
            <a:ext cx="6174556" cy="1477328"/>
          </a:xfrm>
          <a:prstGeom prst="rect">
            <a:avLst/>
          </a:prstGeom>
          <a:noFill/>
        </p:spPr>
        <p:txBody>
          <a:bodyPr wrap="square">
            <a:spAutoFit/>
          </a:bodyPr>
          <a:lstStyle/>
          <a:p>
            <a:r>
              <a:rPr lang="vi-VN" dirty="0"/>
              <a:t>Giờ mở cửa: Sáng 8h00 – 11h30; chiều 13h30 – 16h30 (T3 – CN)</a:t>
            </a:r>
          </a:p>
          <a:p>
            <a:r>
              <a:rPr lang="vi-VN" dirty="0"/>
              <a:t>Vé vào cổng: 2.000VND/người lớn, 1.000VND/trẻ em (khách Việt), 15.000VND/người (khách nước ngoài)</a:t>
            </a:r>
          </a:p>
          <a:p>
            <a:r>
              <a:rPr lang="vi-VN" dirty="0"/>
              <a:t>Địa chỉ: Số 2 đường Nguyễn Bỉnh Khiêm, P.Bến Nghé, Q.1</a:t>
            </a:r>
            <a:endParaRPr lang="en-US" dirty="0"/>
          </a:p>
        </p:txBody>
      </p:sp>
      <p:pic>
        <p:nvPicPr>
          <p:cNvPr id="5" name="Picture 4">
            <a:extLst>
              <a:ext uri="{FF2B5EF4-FFF2-40B4-BE49-F238E27FC236}">
                <a16:creationId xmlns:a16="http://schemas.microsoft.com/office/drawing/2014/main" id="{058489A7-CBCE-258D-B7F7-F674884D3A45}"/>
              </a:ext>
            </a:extLst>
          </p:cNvPr>
          <p:cNvPicPr>
            <a:picLocks noChangeAspect="1"/>
          </p:cNvPicPr>
          <p:nvPr/>
        </p:nvPicPr>
        <p:blipFill>
          <a:blip r:embed="rId3"/>
          <a:stretch>
            <a:fillRect/>
          </a:stretch>
        </p:blipFill>
        <p:spPr>
          <a:xfrm>
            <a:off x="466086" y="3256863"/>
            <a:ext cx="5591175" cy="3407888"/>
          </a:xfrm>
          <a:prstGeom prst="rect">
            <a:avLst/>
          </a:prstGeom>
        </p:spPr>
      </p:pic>
      <p:sp>
        <p:nvSpPr>
          <p:cNvPr id="7" name="TextBox 6">
            <a:extLst>
              <a:ext uri="{FF2B5EF4-FFF2-40B4-BE49-F238E27FC236}">
                <a16:creationId xmlns:a16="http://schemas.microsoft.com/office/drawing/2014/main" id="{3F857238-3516-EF62-5F18-7262674AAA1F}"/>
              </a:ext>
            </a:extLst>
          </p:cNvPr>
          <p:cNvSpPr txBox="1"/>
          <p:nvPr/>
        </p:nvSpPr>
        <p:spPr>
          <a:xfrm>
            <a:off x="6348952" y="3696649"/>
            <a:ext cx="5591175" cy="2862322"/>
          </a:xfrm>
          <a:prstGeom prst="rect">
            <a:avLst/>
          </a:prstGeom>
          <a:noFill/>
        </p:spPr>
        <p:txBody>
          <a:bodyPr wrap="square">
            <a:spAutoFit/>
          </a:bodyPr>
          <a:lstStyle/>
          <a:p>
            <a:r>
              <a:rPr lang="vi-VN" dirty="0"/>
              <a:t>Bảo tàng lịch sử Việt Nam được xây dựng năm 1929, tiền thân của nó là Viện Bảo tàng Blanchard de la Brosse. Đến tham quan tại đây, bạn sẽ được chiêm ngưỡng, tìm hiểu về hàng chục ngàn hiện vật rất có giá trị Ngoài ra, bảo tàng còn có trên 25.000 sách báo và tài liệu quý cho việc nghiên cứu khảo cổ học, sử học, bảo tàng học, dân tộc học …</a:t>
            </a:r>
          </a:p>
          <a:p>
            <a:endParaRPr lang="vi-VN" dirty="0"/>
          </a:p>
          <a:p>
            <a:r>
              <a:rPr lang="vi-VN" dirty="0"/>
              <a:t>Ngoài ra ở đây còn có một xác ướp còn nguyên vẹn, thu hút sự quan tâm của nhiều khách du lịch.</a:t>
            </a:r>
            <a:endParaRPr lang="en-US" dirty="0"/>
          </a:p>
        </p:txBody>
      </p:sp>
    </p:spTree>
    <p:extLst>
      <p:ext uri="{BB962C8B-B14F-4D97-AF65-F5344CB8AC3E}">
        <p14:creationId xmlns:p14="http://schemas.microsoft.com/office/powerpoint/2010/main" val="378677157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F41FD742-52EE-F54C-9902-1B1A334B6425}"/>
              </a:ext>
            </a:extLst>
          </p:cNvPr>
          <p:cNvSpPr/>
          <p:nvPr/>
        </p:nvSpPr>
        <p:spPr>
          <a:xfrm>
            <a:off x="1" y="731520"/>
            <a:ext cx="1420602" cy="159822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725C9F37-8619-5447-922F-4EFECCA75D08}"/>
              </a:ext>
            </a:extLst>
          </p:cNvPr>
          <p:cNvSpPr/>
          <p:nvPr/>
        </p:nvSpPr>
        <p:spPr>
          <a:xfrm>
            <a:off x="1420603" y="731519"/>
            <a:ext cx="10771396" cy="159822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5">
            <a:extLst>
              <a:ext uri="{FF2B5EF4-FFF2-40B4-BE49-F238E27FC236}">
                <a16:creationId xmlns:a16="http://schemas.microsoft.com/office/drawing/2014/main" id="{8DBF4CB1-D208-204F-A0F7-93D76D421A0B}"/>
              </a:ext>
            </a:extLst>
          </p:cNvPr>
          <p:cNvPicPr>
            <a:picLocks noChangeAspect="1"/>
          </p:cNvPicPr>
          <p:nvPr/>
        </p:nvPicPr>
        <p:blipFill>
          <a:blip r:embed="rId2"/>
          <a:stretch>
            <a:fillRect/>
          </a:stretch>
        </p:blipFill>
        <p:spPr>
          <a:xfrm>
            <a:off x="5992604" y="555512"/>
            <a:ext cx="5821082" cy="57469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Hộp Văn bản 8">
            <a:extLst>
              <a:ext uri="{FF2B5EF4-FFF2-40B4-BE49-F238E27FC236}">
                <a16:creationId xmlns:a16="http://schemas.microsoft.com/office/drawing/2014/main" id="{479276F6-112B-5F4A-BA44-AA1B2175A7D9}"/>
              </a:ext>
            </a:extLst>
          </p:cNvPr>
          <p:cNvSpPr txBox="1"/>
          <p:nvPr/>
        </p:nvSpPr>
        <p:spPr>
          <a:xfrm>
            <a:off x="441070" y="807355"/>
            <a:ext cx="867756" cy="1446550"/>
          </a:xfrm>
          <a:prstGeom prst="rect">
            <a:avLst/>
          </a:prstGeom>
          <a:noFill/>
        </p:spPr>
        <p:txBody>
          <a:bodyPr wrap="square" rtlCol="0">
            <a:spAutoFit/>
          </a:bodyPr>
          <a:lstStyle/>
          <a:p>
            <a:pPr algn="l"/>
            <a:r>
              <a:rPr lang="vi-VN" sz="8800" b="1">
                <a:solidFill>
                  <a:schemeClr val="bg1"/>
                </a:solidFill>
              </a:rPr>
              <a:t>1</a:t>
            </a:r>
          </a:p>
        </p:txBody>
      </p:sp>
      <p:sp>
        <p:nvSpPr>
          <p:cNvPr id="10" name="Hộp Văn bản 9">
            <a:extLst>
              <a:ext uri="{FF2B5EF4-FFF2-40B4-BE49-F238E27FC236}">
                <a16:creationId xmlns:a16="http://schemas.microsoft.com/office/drawing/2014/main" id="{95799B2A-9690-6C44-ABAA-5E2D6026BA2C}"/>
              </a:ext>
            </a:extLst>
          </p:cNvPr>
          <p:cNvSpPr txBox="1"/>
          <p:nvPr/>
        </p:nvSpPr>
        <p:spPr>
          <a:xfrm>
            <a:off x="1529978" y="976632"/>
            <a:ext cx="5952565" cy="1107996"/>
          </a:xfrm>
          <a:prstGeom prst="rect">
            <a:avLst/>
          </a:prstGeom>
          <a:noFill/>
        </p:spPr>
        <p:txBody>
          <a:bodyPr wrap="square" rtlCol="0">
            <a:spAutoFit/>
          </a:bodyPr>
          <a:lstStyle/>
          <a:p>
            <a:pPr algn="l"/>
            <a:r>
              <a:rPr lang="vi-VN" sz="6600"/>
              <a:t>Giới thiệu</a:t>
            </a:r>
          </a:p>
        </p:txBody>
      </p:sp>
      <p:sp>
        <p:nvSpPr>
          <p:cNvPr id="11" name="Hộp Văn bản 10">
            <a:extLst>
              <a:ext uri="{FF2B5EF4-FFF2-40B4-BE49-F238E27FC236}">
                <a16:creationId xmlns:a16="http://schemas.microsoft.com/office/drawing/2014/main" id="{EA541D18-53B2-454D-82EB-3AAE6F8D0AFF}"/>
              </a:ext>
            </a:extLst>
          </p:cNvPr>
          <p:cNvSpPr txBox="1"/>
          <p:nvPr/>
        </p:nvSpPr>
        <p:spPr>
          <a:xfrm>
            <a:off x="246832" y="2505749"/>
            <a:ext cx="5456517" cy="4524315"/>
          </a:xfrm>
          <a:prstGeom prst="rect">
            <a:avLst/>
          </a:prstGeom>
          <a:noFill/>
        </p:spPr>
        <p:txBody>
          <a:bodyPr wrap="square" rtlCol="0">
            <a:spAutoFit/>
          </a:bodyPr>
          <a:lstStyle/>
          <a:p>
            <a:pPr algn="l"/>
            <a:r>
              <a:rPr lang="vi-VN" sz="3200">
                <a:latin typeface="+mj-lt"/>
              </a:rPr>
              <a:t>_Thành phố HCM(Sài Gòn) là thành phố lớn nhất Việt Nam về dân số và kinh tế, đứng thứ 2 về diện tích, đồng thời là 1 trong trung tâm kinh tế văn hóa giáo dục quan trọng nhất hiện nay.</a:t>
            </a:r>
          </a:p>
          <a:p>
            <a:pPr algn="l"/>
            <a:r>
              <a:rPr lang="vi-VN" sz="3200">
                <a:latin typeface="+mj-lt"/>
              </a:rPr>
              <a:t>_Vị trí địa lý: nằm ở phía Nam Việt Nam. Giáp với 6 tỉnh.</a:t>
            </a:r>
          </a:p>
          <a:p>
            <a:pPr algn="l"/>
            <a:endParaRPr lang="vi-VN" sz="3200">
              <a:latin typeface="+mj-lt"/>
            </a:endParaRPr>
          </a:p>
        </p:txBody>
      </p:sp>
    </p:spTree>
    <p:extLst>
      <p:ext uri="{BB962C8B-B14F-4D97-AF65-F5344CB8AC3E}">
        <p14:creationId xmlns:p14="http://schemas.microsoft.com/office/powerpoint/2010/main" val="158201660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461914"/>
            <a:ext cx="7136091" cy="886119"/>
          </a:xfrm>
          <a:prstGeom prst="homePlat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5400" dirty="0"/>
              <a:t>7. Địa đạo Củ Chi</a:t>
            </a:r>
            <a:endParaRPr lang="en-US" sz="5400" dirty="0"/>
          </a:p>
        </p:txBody>
      </p:sp>
      <p:sp>
        <p:nvSpPr>
          <p:cNvPr id="4" name="TextBox 3">
            <a:extLst>
              <a:ext uri="{FF2B5EF4-FFF2-40B4-BE49-F238E27FC236}">
                <a16:creationId xmlns:a16="http://schemas.microsoft.com/office/drawing/2014/main" id="{F5A402AC-6369-C9B6-AFC3-F17869923B54}"/>
              </a:ext>
            </a:extLst>
          </p:cNvPr>
          <p:cNvSpPr txBox="1"/>
          <p:nvPr/>
        </p:nvSpPr>
        <p:spPr>
          <a:xfrm>
            <a:off x="197962" y="1461155"/>
            <a:ext cx="5898038" cy="3416320"/>
          </a:xfrm>
          <a:prstGeom prst="rect">
            <a:avLst/>
          </a:prstGeom>
          <a:noFill/>
        </p:spPr>
        <p:txBody>
          <a:bodyPr wrap="square">
            <a:spAutoFit/>
          </a:bodyPr>
          <a:lstStyle/>
          <a:p>
            <a:r>
              <a:rPr lang="vi-VN" dirty="0"/>
              <a:t>Giờ mở cửa: 9h00 – 17h00</a:t>
            </a:r>
          </a:p>
          <a:p>
            <a:r>
              <a:rPr lang="vi-VN" dirty="0"/>
              <a:t>Vé vào: Giá vé: 100.000VND/người nước ngoài, 20.000VND/khách Việt Nam. Vào địa đạo du khách sẽ được ăn khoai mì và uống trà miễn phí.</a:t>
            </a:r>
          </a:p>
          <a:p>
            <a:r>
              <a:rPr lang="vi-VN" dirty="0"/>
              <a:t>Địa chỉ: Ấp Phú Hiệp, xã Phú Mỹ Hưng, Củ Chi, TP. HCM, cách TP. Hồ Chí Minh khoảng 70km về phía Tây bắc, đây là một trận đồ biến hóa của quân và dân Củ Chi trong cuộc thời kháng chiến.</a:t>
            </a:r>
          </a:p>
          <a:p>
            <a:r>
              <a:rPr lang="vi-VN" dirty="0"/>
              <a:t>Địa đạo Củ Chi khiến du khách thán phục bởi công trình nằm sâu trong lòng đất, có nhiều ngõ ngách như màng nhện, nhiều tầng, có nơi ăn ở, hội họp và chiến đấu với tổng chiều dài hơn 200 km.</a:t>
            </a:r>
            <a:endParaRPr lang="en-US" dirty="0"/>
          </a:p>
        </p:txBody>
      </p:sp>
      <p:pic>
        <p:nvPicPr>
          <p:cNvPr id="5" name="Picture 4">
            <a:extLst>
              <a:ext uri="{FF2B5EF4-FFF2-40B4-BE49-F238E27FC236}">
                <a16:creationId xmlns:a16="http://schemas.microsoft.com/office/drawing/2014/main" id="{BE7FF536-4E2B-4DCE-D26F-2FF3DE169486}"/>
              </a:ext>
            </a:extLst>
          </p:cNvPr>
          <p:cNvPicPr>
            <a:picLocks noChangeAspect="1"/>
          </p:cNvPicPr>
          <p:nvPr/>
        </p:nvPicPr>
        <p:blipFill>
          <a:blip r:embed="rId2"/>
          <a:stretch>
            <a:fillRect/>
          </a:stretch>
        </p:blipFill>
        <p:spPr>
          <a:xfrm>
            <a:off x="7589511" y="308729"/>
            <a:ext cx="4109154" cy="3120271"/>
          </a:xfrm>
          <a:prstGeom prst="rect">
            <a:avLst/>
          </a:prstGeom>
        </p:spPr>
      </p:pic>
      <p:pic>
        <p:nvPicPr>
          <p:cNvPr id="6" name="Picture 5">
            <a:extLst>
              <a:ext uri="{FF2B5EF4-FFF2-40B4-BE49-F238E27FC236}">
                <a16:creationId xmlns:a16="http://schemas.microsoft.com/office/drawing/2014/main" id="{2C89565E-A1F3-36BD-F7D5-52A304B91497}"/>
              </a:ext>
            </a:extLst>
          </p:cNvPr>
          <p:cNvPicPr>
            <a:picLocks noChangeAspect="1"/>
          </p:cNvPicPr>
          <p:nvPr/>
        </p:nvPicPr>
        <p:blipFill>
          <a:blip r:embed="rId3"/>
          <a:stretch>
            <a:fillRect/>
          </a:stretch>
        </p:blipFill>
        <p:spPr>
          <a:xfrm>
            <a:off x="6981237" y="3654053"/>
            <a:ext cx="4839976" cy="2955596"/>
          </a:xfrm>
          <a:prstGeom prst="rect">
            <a:avLst/>
          </a:prstGeom>
        </p:spPr>
      </p:pic>
      <p:sp>
        <p:nvSpPr>
          <p:cNvPr id="8" name="TextBox 7">
            <a:extLst>
              <a:ext uri="{FF2B5EF4-FFF2-40B4-BE49-F238E27FC236}">
                <a16:creationId xmlns:a16="http://schemas.microsoft.com/office/drawing/2014/main" id="{3AE258CC-FD44-4A81-32AA-E15E75DEA941}"/>
              </a:ext>
            </a:extLst>
          </p:cNvPr>
          <p:cNvSpPr txBox="1"/>
          <p:nvPr/>
        </p:nvSpPr>
        <p:spPr>
          <a:xfrm>
            <a:off x="197962" y="5131851"/>
            <a:ext cx="6094428" cy="1477328"/>
          </a:xfrm>
          <a:prstGeom prst="rect">
            <a:avLst/>
          </a:prstGeom>
          <a:noFill/>
        </p:spPr>
        <p:txBody>
          <a:bodyPr wrap="square">
            <a:spAutoFit/>
          </a:bodyPr>
          <a:lstStyle/>
          <a:p>
            <a:r>
              <a:rPr lang="vi-VN" dirty="0"/>
              <a:t>Địa đạo Củ Chi có hai điểm:</a:t>
            </a:r>
          </a:p>
          <a:p>
            <a:r>
              <a:rPr lang="vi-VN" dirty="0"/>
              <a:t>Địa đạo Bến Đình: thuộc ấp Bến Đình, xã Nhuận Đức, huyện Củ Chi. </a:t>
            </a:r>
          </a:p>
          <a:p>
            <a:r>
              <a:rPr lang="vi-VN" dirty="0"/>
              <a:t>Địa đạo Bến Dược: nay thuộc ấp Phú Hiệp, xã Phú Mỹ Hưng, huyện Củ Chi. </a:t>
            </a:r>
            <a:endParaRPr lang="en-US" dirty="0"/>
          </a:p>
        </p:txBody>
      </p:sp>
    </p:spTree>
    <p:extLst>
      <p:ext uri="{BB962C8B-B14F-4D97-AF65-F5344CB8AC3E}">
        <p14:creationId xmlns:p14="http://schemas.microsoft.com/office/powerpoint/2010/main" val="54947392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296C97A7-825C-A487-6ECA-49C24365793F}"/>
              </a:ext>
            </a:extLst>
          </p:cNvPr>
          <p:cNvSpPr/>
          <p:nvPr/>
        </p:nvSpPr>
        <p:spPr>
          <a:xfrm>
            <a:off x="0" y="556182"/>
            <a:ext cx="7136091" cy="886119"/>
          </a:xfrm>
          <a:prstGeom prst="homePlat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vi-VN" sz="4800" b="1" i="0" dirty="0">
                <a:solidFill>
                  <a:schemeClr val="tx1"/>
                </a:solidFill>
                <a:effectLst/>
                <a:latin typeface="Gigi" panose="04040504061007020D02" pitchFamily="82" charset="0"/>
              </a:rPr>
              <a:t>    </a:t>
            </a:r>
            <a:r>
              <a:rPr lang="en-US" sz="4800" b="1" i="0" dirty="0">
                <a:solidFill>
                  <a:schemeClr val="tx1"/>
                </a:solidFill>
                <a:effectLst/>
                <a:latin typeface="Gigi" panose="04040504061007020D02" pitchFamily="82" charset="0"/>
              </a:rPr>
              <a:t>8. </a:t>
            </a:r>
            <a:r>
              <a:rPr lang="en-US" sz="4800" b="1" i="0" u="none" strike="noStrike" dirty="0" err="1">
                <a:solidFill>
                  <a:schemeClr val="tx1"/>
                </a:solidFill>
                <a:effectLst/>
                <a:latin typeface="Gigi" panose="04040504061007020D02" pitchFamily="82" charset="0"/>
                <a:hlinkClick r:id="rId2" tooltip="Cầu Ánh Sao">
                  <a:extLst>
                    <a:ext uri="{A12FA001-AC4F-418D-AE19-62706E023703}">
                      <ahyp:hlinkClr xmlns:ahyp="http://schemas.microsoft.com/office/drawing/2018/hyperlinkcolor" val="tx"/>
                    </a:ext>
                  </a:extLst>
                </a:hlinkClick>
              </a:rPr>
              <a:t>Cầu</a:t>
            </a:r>
            <a:r>
              <a:rPr lang="en-US" sz="4800" b="1" i="0" u="none" strike="noStrike" dirty="0">
                <a:solidFill>
                  <a:schemeClr val="tx1"/>
                </a:solidFill>
                <a:effectLst/>
                <a:latin typeface="Gigi" panose="04040504061007020D02" pitchFamily="82" charset="0"/>
                <a:hlinkClick r:id="rId2" tooltip="Cầu Ánh Sao">
                  <a:extLst>
                    <a:ext uri="{A12FA001-AC4F-418D-AE19-62706E023703}">
                      <ahyp:hlinkClr xmlns:ahyp="http://schemas.microsoft.com/office/drawing/2018/hyperlinkcolor" val="tx"/>
                    </a:ext>
                  </a:extLst>
                </a:hlinkClick>
              </a:rPr>
              <a:t> </a:t>
            </a:r>
            <a:r>
              <a:rPr lang="en-US" sz="4800" b="1" i="0" u="none" strike="noStrike" dirty="0" err="1">
                <a:solidFill>
                  <a:schemeClr val="tx1"/>
                </a:solidFill>
                <a:effectLst/>
                <a:latin typeface="Gigi" panose="04040504061007020D02" pitchFamily="82" charset="0"/>
                <a:hlinkClick r:id="rId2" tooltip="Cầu Ánh Sao">
                  <a:extLst>
                    <a:ext uri="{A12FA001-AC4F-418D-AE19-62706E023703}">
                      <ahyp:hlinkClr xmlns:ahyp="http://schemas.microsoft.com/office/drawing/2018/hyperlinkcolor" val="tx"/>
                    </a:ext>
                  </a:extLst>
                </a:hlinkClick>
              </a:rPr>
              <a:t>Ánh</a:t>
            </a:r>
            <a:r>
              <a:rPr lang="en-US" sz="4800" b="1" i="0" u="none" strike="noStrike" dirty="0">
                <a:solidFill>
                  <a:schemeClr val="tx1"/>
                </a:solidFill>
                <a:effectLst/>
                <a:latin typeface="Gigi" panose="04040504061007020D02" pitchFamily="82" charset="0"/>
                <a:hlinkClick r:id="rId2" tooltip="Cầu Ánh Sao">
                  <a:extLst>
                    <a:ext uri="{A12FA001-AC4F-418D-AE19-62706E023703}">
                      <ahyp:hlinkClr xmlns:ahyp="http://schemas.microsoft.com/office/drawing/2018/hyperlinkcolor" val="tx"/>
                    </a:ext>
                  </a:extLst>
                </a:hlinkClick>
              </a:rPr>
              <a:t> Sao</a:t>
            </a:r>
            <a:endParaRPr lang="en-US" sz="4800" b="1" i="0" dirty="0">
              <a:solidFill>
                <a:schemeClr val="tx1"/>
              </a:solidFill>
              <a:effectLst/>
              <a:latin typeface="Gigi" panose="04040504061007020D02" pitchFamily="82" charset="0"/>
            </a:endParaRPr>
          </a:p>
        </p:txBody>
      </p:sp>
      <p:sp>
        <p:nvSpPr>
          <p:cNvPr id="4" name="TextBox 3">
            <a:extLst>
              <a:ext uri="{FF2B5EF4-FFF2-40B4-BE49-F238E27FC236}">
                <a16:creationId xmlns:a16="http://schemas.microsoft.com/office/drawing/2014/main" id="{1184830C-A968-B143-9E07-D235A7B5A7DF}"/>
              </a:ext>
            </a:extLst>
          </p:cNvPr>
          <p:cNvSpPr txBox="1"/>
          <p:nvPr/>
        </p:nvSpPr>
        <p:spPr>
          <a:xfrm>
            <a:off x="289875" y="1747828"/>
            <a:ext cx="6235830" cy="369332"/>
          </a:xfrm>
          <a:prstGeom prst="rect">
            <a:avLst/>
          </a:prstGeom>
          <a:noFill/>
        </p:spPr>
        <p:txBody>
          <a:bodyPr wrap="square">
            <a:spAutoFit/>
          </a:bodyPr>
          <a:lstStyle/>
          <a:p>
            <a:r>
              <a:rPr lang="vi-VN" dirty="0"/>
              <a:t>Địa chỉ: Tôn Dật Tiên, Phú Mỹ Hưng, Quận 7, TP. HCM</a:t>
            </a:r>
            <a:endParaRPr lang="en-US" dirty="0"/>
          </a:p>
        </p:txBody>
      </p:sp>
      <p:sp>
        <p:nvSpPr>
          <p:cNvPr id="6" name="TextBox 5">
            <a:extLst>
              <a:ext uri="{FF2B5EF4-FFF2-40B4-BE49-F238E27FC236}">
                <a16:creationId xmlns:a16="http://schemas.microsoft.com/office/drawing/2014/main" id="{4502EB91-7845-9E2A-6DF1-A91F5CC9D504}"/>
              </a:ext>
            </a:extLst>
          </p:cNvPr>
          <p:cNvSpPr txBox="1"/>
          <p:nvPr/>
        </p:nvSpPr>
        <p:spPr>
          <a:xfrm>
            <a:off x="6981334" y="2117160"/>
            <a:ext cx="4920791" cy="3970318"/>
          </a:xfrm>
          <a:prstGeom prst="rect">
            <a:avLst/>
          </a:prstGeom>
          <a:noFill/>
        </p:spPr>
        <p:txBody>
          <a:bodyPr wrap="square">
            <a:spAutoFit/>
          </a:bodyPr>
          <a:lstStyle/>
          <a:p>
            <a:r>
              <a:rPr lang="vi-VN" dirty="0"/>
              <a:t>Cầu Ánh Sao là địa điểm vui chơi ở Sài Gòn buổi tối rất nổi tiếng. Cầu nối giữa Hồ Bán Nguyệt và kênh Đào ở khu dô thị Phú Mỹ Hưng. Đây được mệnh danh là cây cầu đẹp nhất dành cho người đi bộ ở Sài Gòn.</a:t>
            </a:r>
          </a:p>
          <a:p>
            <a:endParaRPr lang="vi-VN" dirty="0"/>
          </a:p>
          <a:p>
            <a:r>
              <a:rPr lang="vi-VN" dirty="0"/>
              <a:t>Cầu được thiết kế có hệ thống phun nước là đèn led 7 màu ở hai bên cầu, tạo cho du khách cảm giác như đang bước trên dải ngân hà vậy. Không những thế, hai bên đầu cầu còn có quảng trường rộng lớn, được thiết kế mô phỏng theo cung trăng và mặt trời. Cầu Anh Sao là địa điểm tham quan Sài Gòn rất được yêu thích, nhất là đối với du khách trẻ.</a:t>
            </a:r>
            <a:endParaRPr lang="en-US" dirty="0"/>
          </a:p>
        </p:txBody>
      </p:sp>
      <p:pic>
        <p:nvPicPr>
          <p:cNvPr id="7" name="Picture 6">
            <a:extLst>
              <a:ext uri="{FF2B5EF4-FFF2-40B4-BE49-F238E27FC236}">
                <a16:creationId xmlns:a16="http://schemas.microsoft.com/office/drawing/2014/main" id="{2AF84A48-70A0-C531-15E6-4BD751BDD667}"/>
              </a:ext>
            </a:extLst>
          </p:cNvPr>
          <p:cNvPicPr>
            <a:picLocks noChangeAspect="1"/>
          </p:cNvPicPr>
          <p:nvPr/>
        </p:nvPicPr>
        <p:blipFill>
          <a:blip r:embed="rId3"/>
          <a:stretch>
            <a:fillRect/>
          </a:stretch>
        </p:blipFill>
        <p:spPr>
          <a:xfrm>
            <a:off x="373439" y="2422686"/>
            <a:ext cx="6152266" cy="3970317"/>
          </a:xfrm>
          <a:prstGeom prst="rect">
            <a:avLst/>
          </a:prstGeom>
        </p:spPr>
      </p:pic>
    </p:spTree>
    <p:extLst>
      <p:ext uri="{BB962C8B-B14F-4D97-AF65-F5344CB8AC3E}">
        <p14:creationId xmlns:p14="http://schemas.microsoft.com/office/powerpoint/2010/main" val="121189099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DE5B8B-803D-F6C0-C233-3360177C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87" y="633952"/>
            <a:ext cx="8097625" cy="5590095"/>
          </a:xfrm>
          <a:prstGeom prst="rect">
            <a:avLst/>
          </a:prstGeom>
        </p:spPr>
      </p:pic>
      <p:sp>
        <p:nvSpPr>
          <p:cNvPr id="13" name="Frame 12">
            <a:extLst>
              <a:ext uri="{FF2B5EF4-FFF2-40B4-BE49-F238E27FC236}">
                <a16:creationId xmlns:a16="http://schemas.microsoft.com/office/drawing/2014/main" id="{995A87A3-88ED-6644-F213-A171CBEAE175}"/>
              </a:ext>
            </a:extLst>
          </p:cNvPr>
          <p:cNvSpPr/>
          <p:nvPr/>
        </p:nvSpPr>
        <p:spPr>
          <a:xfrm>
            <a:off x="1941922" y="584462"/>
            <a:ext cx="8210746" cy="5806911"/>
          </a:xfrm>
          <a:prstGeom prst="frame">
            <a:avLst>
              <a:gd name="adj1" fmla="val 194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5073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89A68F11-FCFA-7D4B-9550-E243E1EF5BE5}"/>
              </a:ext>
            </a:extLst>
          </p:cNvPr>
          <p:cNvPicPr>
            <a:picLocks noChangeAspect="1"/>
          </p:cNvPicPr>
          <p:nvPr/>
        </p:nvPicPr>
        <p:blipFill>
          <a:blip r:embed="rId3"/>
          <a:stretch>
            <a:fillRect/>
          </a:stretch>
        </p:blipFill>
        <p:spPr>
          <a:xfrm>
            <a:off x="648846" y="3528565"/>
            <a:ext cx="5117216" cy="3142758"/>
          </a:xfrm>
          <a:prstGeom prst="rect">
            <a:avLst/>
          </a:prstGeom>
        </p:spPr>
      </p:pic>
      <p:pic>
        <p:nvPicPr>
          <p:cNvPr id="10" name="Hình ảnh 9">
            <a:extLst>
              <a:ext uri="{FF2B5EF4-FFF2-40B4-BE49-F238E27FC236}">
                <a16:creationId xmlns:a16="http://schemas.microsoft.com/office/drawing/2014/main" id="{D15E90A4-D0C0-6049-82F2-546A6E18DC31}"/>
              </a:ext>
            </a:extLst>
          </p:cNvPr>
          <p:cNvPicPr>
            <a:picLocks noChangeAspect="1"/>
          </p:cNvPicPr>
          <p:nvPr/>
        </p:nvPicPr>
        <p:blipFill>
          <a:blip r:embed="rId4"/>
          <a:stretch>
            <a:fillRect/>
          </a:stretch>
        </p:blipFill>
        <p:spPr>
          <a:xfrm>
            <a:off x="6096000" y="1575015"/>
            <a:ext cx="5781261" cy="3487917"/>
          </a:xfrm>
          <a:prstGeom prst="rect">
            <a:avLst/>
          </a:prstGeom>
        </p:spPr>
      </p:pic>
      <p:pic>
        <p:nvPicPr>
          <p:cNvPr id="13" name="Hình ảnh 12">
            <a:extLst>
              <a:ext uri="{FF2B5EF4-FFF2-40B4-BE49-F238E27FC236}">
                <a16:creationId xmlns:a16="http://schemas.microsoft.com/office/drawing/2014/main" id="{9A42EBFB-32DC-0F46-BA85-9B33D950AD28}"/>
              </a:ext>
            </a:extLst>
          </p:cNvPr>
          <p:cNvPicPr>
            <a:picLocks noChangeAspect="1"/>
          </p:cNvPicPr>
          <p:nvPr/>
        </p:nvPicPr>
        <p:blipFill>
          <a:blip r:embed="rId5"/>
          <a:stretch>
            <a:fillRect/>
          </a:stretch>
        </p:blipFill>
        <p:spPr>
          <a:xfrm>
            <a:off x="658670" y="106992"/>
            <a:ext cx="4950789" cy="3003853"/>
          </a:xfrm>
          <a:prstGeom prst="rect">
            <a:avLst/>
          </a:prstGeom>
        </p:spPr>
      </p:pic>
      <p:sp>
        <p:nvSpPr>
          <p:cNvPr id="14" name="Hình chữ nhật 13">
            <a:extLst>
              <a:ext uri="{FF2B5EF4-FFF2-40B4-BE49-F238E27FC236}">
                <a16:creationId xmlns:a16="http://schemas.microsoft.com/office/drawing/2014/main" id="{53A1E1F9-058A-F747-9928-933807A8ECCC}"/>
              </a:ext>
            </a:extLst>
          </p:cNvPr>
          <p:cNvSpPr/>
          <p:nvPr/>
        </p:nvSpPr>
        <p:spPr>
          <a:xfrm>
            <a:off x="5773661" y="-3243"/>
            <a:ext cx="6425938" cy="108408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ộp Văn bản 6">
            <a:extLst>
              <a:ext uri="{FF2B5EF4-FFF2-40B4-BE49-F238E27FC236}">
                <a16:creationId xmlns:a16="http://schemas.microsoft.com/office/drawing/2014/main" id="{B97922EA-6673-B345-B388-66EDF9E47CCF}"/>
              </a:ext>
            </a:extLst>
          </p:cNvPr>
          <p:cNvSpPr txBox="1"/>
          <p:nvPr/>
        </p:nvSpPr>
        <p:spPr>
          <a:xfrm>
            <a:off x="5292556" y="306306"/>
            <a:ext cx="7247257" cy="523220"/>
          </a:xfrm>
          <a:prstGeom prst="rect">
            <a:avLst/>
          </a:prstGeom>
          <a:noFill/>
        </p:spPr>
        <p:txBody>
          <a:bodyPr wrap="square" rtlCol="0">
            <a:spAutoFit/>
          </a:bodyPr>
          <a:lstStyle/>
          <a:p>
            <a:pPr algn="ctr"/>
            <a:r>
              <a:rPr lang="vi-VN" sz="2800" b="1" dirty="0">
                <a:solidFill>
                  <a:schemeClr val="accent2">
                    <a:lumMod val="75000"/>
                  </a:schemeClr>
                </a:solidFill>
              </a:rPr>
              <a:t>Phía bắc và phía đông là các tỉnh:</a:t>
            </a:r>
          </a:p>
        </p:txBody>
      </p:sp>
      <p:sp>
        <p:nvSpPr>
          <p:cNvPr id="2" name="Hộp Văn bản 1">
            <a:extLst>
              <a:ext uri="{FF2B5EF4-FFF2-40B4-BE49-F238E27FC236}">
                <a16:creationId xmlns:a16="http://schemas.microsoft.com/office/drawing/2014/main" id="{7D21D921-5E49-804B-B0C7-047854921CA2}"/>
              </a:ext>
            </a:extLst>
          </p:cNvPr>
          <p:cNvSpPr txBox="1"/>
          <p:nvPr/>
        </p:nvSpPr>
        <p:spPr>
          <a:xfrm>
            <a:off x="3489480" y="3888945"/>
            <a:ext cx="1583703" cy="369332"/>
          </a:xfrm>
          <a:prstGeom prst="rect">
            <a:avLst/>
          </a:prstGeom>
          <a:noFill/>
        </p:spPr>
        <p:txBody>
          <a:bodyPr wrap="square" rtlCol="0">
            <a:spAutoFit/>
          </a:bodyPr>
          <a:lstStyle/>
          <a:p>
            <a:pPr algn="l"/>
            <a:r>
              <a:rPr lang="vi-VN" dirty="0"/>
              <a:t>Bình </a:t>
            </a:r>
            <a:r>
              <a:rPr lang="en-US" dirty="0"/>
              <a:t>D</a:t>
            </a:r>
            <a:r>
              <a:rPr lang="vi-VN" dirty="0"/>
              <a:t>ương</a:t>
            </a:r>
          </a:p>
        </p:txBody>
      </p:sp>
      <p:sp>
        <p:nvSpPr>
          <p:cNvPr id="3" name="Hộp Văn bản 2">
            <a:extLst>
              <a:ext uri="{FF2B5EF4-FFF2-40B4-BE49-F238E27FC236}">
                <a16:creationId xmlns:a16="http://schemas.microsoft.com/office/drawing/2014/main" id="{D67405D7-AA95-7048-8AF5-CCA99C71810F}"/>
              </a:ext>
            </a:extLst>
          </p:cNvPr>
          <p:cNvSpPr txBox="1"/>
          <p:nvPr/>
        </p:nvSpPr>
        <p:spPr>
          <a:xfrm>
            <a:off x="8289235" y="5282985"/>
            <a:ext cx="2007704" cy="461665"/>
          </a:xfrm>
          <a:prstGeom prst="rect">
            <a:avLst/>
          </a:prstGeom>
          <a:noFill/>
        </p:spPr>
        <p:txBody>
          <a:bodyPr wrap="square" rtlCol="0">
            <a:spAutoFit/>
          </a:bodyPr>
          <a:lstStyle/>
          <a:p>
            <a:r>
              <a:rPr lang="vi-VN" sz="2400" dirty="0"/>
              <a:t>Đồng</a:t>
            </a:r>
            <a:r>
              <a:rPr lang="en-US" sz="2400" dirty="0"/>
              <a:t> N</a:t>
            </a:r>
            <a:r>
              <a:rPr lang="vi-VN" sz="2400" dirty="0"/>
              <a:t>ai</a:t>
            </a:r>
          </a:p>
        </p:txBody>
      </p:sp>
      <p:sp>
        <p:nvSpPr>
          <p:cNvPr id="4" name="Hộp Văn bản 3">
            <a:extLst>
              <a:ext uri="{FF2B5EF4-FFF2-40B4-BE49-F238E27FC236}">
                <a16:creationId xmlns:a16="http://schemas.microsoft.com/office/drawing/2014/main" id="{4410227F-FAE0-4C4B-8DF3-9DF4440C24E9}"/>
              </a:ext>
            </a:extLst>
          </p:cNvPr>
          <p:cNvSpPr txBox="1"/>
          <p:nvPr/>
        </p:nvSpPr>
        <p:spPr>
          <a:xfrm flipH="1">
            <a:off x="3270108" y="446648"/>
            <a:ext cx="2022448" cy="369332"/>
          </a:xfrm>
          <a:prstGeom prst="rect">
            <a:avLst/>
          </a:prstGeom>
          <a:noFill/>
        </p:spPr>
        <p:txBody>
          <a:bodyPr wrap="square" rtlCol="0">
            <a:spAutoFit/>
          </a:bodyPr>
          <a:lstStyle/>
          <a:p>
            <a:pPr algn="l"/>
            <a:r>
              <a:rPr lang="vi-VN" dirty="0"/>
              <a:t>Bà </a:t>
            </a:r>
            <a:r>
              <a:rPr lang="en-US" dirty="0"/>
              <a:t>R</a:t>
            </a:r>
            <a:r>
              <a:rPr lang="vi-VN" dirty="0"/>
              <a:t>ịa</a:t>
            </a:r>
            <a:r>
              <a:rPr lang="en-US" dirty="0"/>
              <a:t>_V</a:t>
            </a:r>
            <a:r>
              <a:rPr lang="vi-VN" dirty="0"/>
              <a:t>ũng</a:t>
            </a:r>
            <a:r>
              <a:rPr lang="en-US" dirty="0"/>
              <a:t> T</a:t>
            </a:r>
            <a:r>
              <a:rPr lang="vi-VN" dirty="0"/>
              <a:t>àu</a:t>
            </a:r>
          </a:p>
        </p:txBody>
      </p:sp>
    </p:spTree>
    <p:extLst>
      <p:ext uri="{BB962C8B-B14F-4D97-AF65-F5344CB8AC3E}">
        <p14:creationId xmlns:p14="http://schemas.microsoft.com/office/powerpoint/2010/main" val="2320692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9B4F51-F2AB-B5D6-70B7-4CE8A24ED776}"/>
              </a:ext>
            </a:extLst>
          </p:cNvPr>
          <p:cNvSpPr/>
          <p:nvPr/>
        </p:nvSpPr>
        <p:spPr>
          <a:xfrm>
            <a:off x="0" y="5150797"/>
            <a:ext cx="12192000" cy="85018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a:extLst>
              <a:ext uri="{FF2B5EF4-FFF2-40B4-BE49-F238E27FC236}">
                <a16:creationId xmlns:a16="http://schemas.microsoft.com/office/drawing/2014/main" id="{E523565C-4F3B-7F48-97D5-578D2CE45213}"/>
              </a:ext>
            </a:extLst>
          </p:cNvPr>
          <p:cNvPicPr>
            <a:picLocks noChangeAspect="1"/>
          </p:cNvPicPr>
          <p:nvPr/>
        </p:nvPicPr>
        <p:blipFill>
          <a:blip r:embed="rId2"/>
          <a:stretch>
            <a:fillRect/>
          </a:stretch>
        </p:blipFill>
        <p:spPr>
          <a:xfrm>
            <a:off x="650523" y="136229"/>
            <a:ext cx="5445477" cy="3138837"/>
          </a:xfrm>
          <a:prstGeom prst="rect">
            <a:avLst/>
          </a:prstGeom>
        </p:spPr>
      </p:pic>
      <p:pic>
        <p:nvPicPr>
          <p:cNvPr id="9" name="Hình ảnh 8">
            <a:extLst>
              <a:ext uri="{FF2B5EF4-FFF2-40B4-BE49-F238E27FC236}">
                <a16:creationId xmlns:a16="http://schemas.microsoft.com/office/drawing/2014/main" id="{F9E70AAC-2486-6E44-A5FA-E0678BCB8CB1}"/>
              </a:ext>
            </a:extLst>
          </p:cNvPr>
          <p:cNvPicPr>
            <a:picLocks noChangeAspect="1"/>
          </p:cNvPicPr>
          <p:nvPr/>
        </p:nvPicPr>
        <p:blipFill>
          <a:blip r:embed="rId3"/>
          <a:stretch>
            <a:fillRect/>
          </a:stretch>
        </p:blipFill>
        <p:spPr>
          <a:xfrm>
            <a:off x="944218" y="3429000"/>
            <a:ext cx="5377070" cy="3267732"/>
          </a:xfrm>
          <a:prstGeom prst="rect">
            <a:avLst/>
          </a:prstGeom>
        </p:spPr>
      </p:pic>
      <p:pic>
        <p:nvPicPr>
          <p:cNvPr id="12" name="Hình ảnh 11">
            <a:extLst>
              <a:ext uri="{FF2B5EF4-FFF2-40B4-BE49-F238E27FC236}">
                <a16:creationId xmlns:a16="http://schemas.microsoft.com/office/drawing/2014/main" id="{E4646B0A-83E4-B14E-8217-D43DFCA72F97}"/>
              </a:ext>
            </a:extLst>
          </p:cNvPr>
          <p:cNvPicPr>
            <a:picLocks noChangeAspect="1"/>
          </p:cNvPicPr>
          <p:nvPr/>
        </p:nvPicPr>
        <p:blipFill>
          <a:blip r:embed="rId4"/>
          <a:stretch>
            <a:fillRect/>
          </a:stretch>
        </p:blipFill>
        <p:spPr>
          <a:xfrm>
            <a:off x="6510131" y="638092"/>
            <a:ext cx="5297555" cy="3267733"/>
          </a:xfrm>
          <a:prstGeom prst="rect">
            <a:avLst/>
          </a:prstGeom>
        </p:spPr>
      </p:pic>
      <p:sp>
        <p:nvSpPr>
          <p:cNvPr id="14" name="Hộp Văn bản 13">
            <a:extLst>
              <a:ext uri="{FF2B5EF4-FFF2-40B4-BE49-F238E27FC236}">
                <a16:creationId xmlns:a16="http://schemas.microsoft.com/office/drawing/2014/main" id="{40D5740D-66D5-9C42-94CB-2832A21BF13C}"/>
              </a:ext>
            </a:extLst>
          </p:cNvPr>
          <p:cNvSpPr txBox="1"/>
          <p:nvPr/>
        </p:nvSpPr>
        <p:spPr>
          <a:xfrm>
            <a:off x="9257910" y="5252722"/>
            <a:ext cx="2080072" cy="646331"/>
          </a:xfrm>
          <a:prstGeom prst="rect">
            <a:avLst/>
          </a:prstGeom>
          <a:noFill/>
        </p:spPr>
        <p:txBody>
          <a:bodyPr wrap="square" rtlCol="0">
            <a:spAutoFit/>
          </a:bodyPr>
          <a:lstStyle/>
          <a:p>
            <a:pPr algn="l"/>
            <a:r>
              <a:rPr lang="vi-VN" sz="3600" b="1" dirty="0">
                <a:solidFill>
                  <a:schemeClr val="accent2">
                    <a:lumMod val="75000"/>
                  </a:schemeClr>
                </a:solidFill>
              </a:rPr>
              <a:t>Phía tây</a:t>
            </a:r>
          </a:p>
        </p:txBody>
      </p:sp>
      <p:sp>
        <p:nvSpPr>
          <p:cNvPr id="2" name="Hộp Văn bản 1">
            <a:extLst>
              <a:ext uri="{FF2B5EF4-FFF2-40B4-BE49-F238E27FC236}">
                <a16:creationId xmlns:a16="http://schemas.microsoft.com/office/drawing/2014/main" id="{B60ECA46-39C5-6F44-AFB8-83F3C68D3E24}"/>
              </a:ext>
            </a:extLst>
          </p:cNvPr>
          <p:cNvSpPr txBox="1"/>
          <p:nvPr/>
        </p:nvSpPr>
        <p:spPr>
          <a:xfrm>
            <a:off x="4305336" y="501855"/>
            <a:ext cx="1061794" cy="369332"/>
          </a:xfrm>
          <a:prstGeom prst="rect">
            <a:avLst/>
          </a:prstGeom>
          <a:noFill/>
        </p:spPr>
        <p:txBody>
          <a:bodyPr wrap="square" rtlCol="0">
            <a:spAutoFit/>
          </a:bodyPr>
          <a:lstStyle/>
          <a:p>
            <a:pPr algn="l"/>
            <a:r>
              <a:rPr lang="vi-VN" dirty="0"/>
              <a:t>Tây ninh</a:t>
            </a:r>
          </a:p>
        </p:txBody>
      </p:sp>
      <p:sp>
        <p:nvSpPr>
          <p:cNvPr id="3" name="Hộp Văn bản 2">
            <a:extLst>
              <a:ext uri="{FF2B5EF4-FFF2-40B4-BE49-F238E27FC236}">
                <a16:creationId xmlns:a16="http://schemas.microsoft.com/office/drawing/2014/main" id="{8D95A103-5C5F-424C-A276-A0A219EEC969}"/>
              </a:ext>
            </a:extLst>
          </p:cNvPr>
          <p:cNvSpPr txBox="1"/>
          <p:nvPr/>
        </p:nvSpPr>
        <p:spPr>
          <a:xfrm>
            <a:off x="4054939" y="5924080"/>
            <a:ext cx="1562587" cy="461665"/>
          </a:xfrm>
          <a:prstGeom prst="rect">
            <a:avLst/>
          </a:prstGeom>
          <a:noFill/>
        </p:spPr>
        <p:txBody>
          <a:bodyPr wrap="square" rtlCol="0">
            <a:spAutoFit/>
          </a:bodyPr>
          <a:lstStyle/>
          <a:p>
            <a:pPr algn="l"/>
            <a:r>
              <a:rPr lang="vi-VN" sz="2400" dirty="0"/>
              <a:t>Long an </a:t>
            </a:r>
          </a:p>
        </p:txBody>
      </p:sp>
      <p:sp>
        <p:nvSpPr>
          <p:cNvPr id="4" name="Hộp Văn bản 3">
            <a:extLst>
              <a:ext uri="{FF2B5EF4-FFF2-40B4-BE49-F238E27FC236}">
                <a16:creationId xmlns:a16="http://schemas.microsoft.com/office/drawing/2014/main" id="{EF165040-F62F-E54E-9493-25E8D067A8CC}"/>
              </a:ext>
            </a:extLst>
          </p:cNvPr>
          <p:cNvSpPr txBox="1"/>
          <p:nvPr/>
        </p:nvSpPr>
        <p:spPr>
          <a:xfrm>
            <a:off x="8298784" y="4050481"/>
            <a:ext cx="2077279" cy="523220"/>
          </a:xfrm>
          <a:prstGeom prst="rect">
            <a:avLst/>
          </a:prstGeom>
          <a:noFill/>
        </p:spPr>
        <p:txBody>
          <a:bodyPr wrap="square" rtlCol="0">
            <a:spAutoFit/>
          </a:bodyPr>
          <a:lstStyle/>
          <a:p>
            <a:pPr algn="l"/>
            <a:r>
              <a:rPr lang="vi-VN" sz="2800" dirty="0"/>
              <a:t>Tiền giang</a:t>
            </a:r>
          </a:p>
        </p:txBody>
      </p:sp>
    </p:spTree>
    <p:extLst>
      <p:ext uri="{BB962C8B-B14F-4D97-AF65-F5344CB8AC3E}">
        <p14:creationId xmlns:p14="http://schemas.microsoft.com/office/powerpoint/2010/main" val="1846365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barn(inVertical)">
                                      <p:cBhvr>
                                        <p:cTn id="4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Chevron 10">
            <a:extLst>
              <a:ext uri="{FF2B5EF4-FFF2-40B4-BE49-F238E27FC236}">
                <a16:creationId xmlns:a16="http://schemas.microsoft.com/office/drawing/2014/main" id="{F59D2BF1-6281-A98E-A9A3-8968952525A9}"/>
              </a:ext>
            </a:extLst>
          </p:cNvPr>
          <p:cNvSpPr/>
          <p:nvPr/>
        </p:nvSpPr>
        <p:spPr>
          <a:xfrm>
            <a:off x="7398094" y="4303335"/>
            <a:ext cx="4709064" cy="826408"/>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Chevron 9">
            <a:extLst>
              <a:ext uri="{FF2B5EF4-FFF2-40B4-BE49-F238E27FC236}">
                <a16:creationId xmlns:a16="http://schemas.microsoft.com/office/drawing/2014/main" id="{AD6D768F-5025-0F7A-24E8-3FC3DA174629}"/>
              </a:ext>
            </a:extLst>
          </p:cNvPr>
          <p:cNvSpPr/>
          <p:nvPr/>
        </p:nvSpPr>
        <p:spPr>
          <a:xfrm>
            <a:off x="7762460" y="3030778"/>
            <a:ext cx="4344697" cy="826407"/>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hevron 3">
            <a:extLst>
              <a:ext uri="{FF2B5EF4-FFF2-40B4-BE49-F238E27FC236}">
                <a16:creationId xmlns:a16="http://schemas.microsoft.com/office/drawing/2014/main" id="{242A0211-E21F-B5F2-4E20-810831AC8058}"/>
              </a:ext>
            </a:extLst>
          </p:cNvPr>
          <p:cNvSpPr/>
          <p:nvPr/>
        </p:nvSpPr>
        <p:spPr>
          <a:xfrm>
            <a:off x="7414591" y="1724333"/>
            <a:ext cx="4709065" cy="826409"/>
          </a:xfrm>
          <a:prstGeom prst="chevr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Hình ảnh 5">
            <a:extLst>
              <a:ext uri="{FF2B5EF4-FFF2-40B4-BE49-F238E27FC236}">
                <a16:creationId xmlns:a16="http://schemas.microsoft.com/office/drawing/2014/main" id="{6838FA20-15A1-AE42-A470-8087B33DF476}"/>
              </a:ext>
            </a:extLst>
          </p:cNvPr>
          <p:cNvPicPr>
            <a:picLocks noChangeAspect="1"/>
          </p:cNvPicPr>
          <p:nvPr/>
        </p:nvPicPr>
        <p:blipFill>
          <a:blip r:embed="rId2"/>
          <a:stretch>
            <a:fillRect/>
          </a:stretch>
        </p:blipFill>
        <p:spPr>
          <a:xfrm>
            <a:off x="84842" y="103695"/>
            <a:ext cx="8559538" cy="6202837"/>
          </a:xfrm>
          <a:prstGeom prst="ellipse">
            <a:avLst/>
          </a:prstGeom>
          <a:ln>
            <a:noFill/>
          </a:ln>
          <a:effectLst>
            <a:softEdge rad="112500"/>
          </a:effectLst>
        </p:spPr>
      </p:pic>
      <p:sp>
        <p:nvSpPr>
          <p:cNvPr id="3" name="Rectangle 2">
            <a:extLst>
              <a:ext uri="{FF2B5EF4-FFF2-40B4-BE49-F238E27FC236}">
                <a16:creationId xmlns:a16="http://schemas.microsoft.com/office/drawing/2014/main" id="{0175E4B2-8B4F-E2F2-4899-921E71C423BE}"/>
              </a:ext>
            </a:extLst>
          </p:cNvPr>
          <p:cNvSpPr/>
          <p:nvPr/>
        </p:nvSpPr>
        <p:spPr>
          <a:xfrm>
            <a:off x="0" y="5947136"/>
            <a:ext cx="12192000" cy="92618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739F7208-4DF2-D943-B5DD-D392A4423B2B}"/>
              </a:ext>
            </a:extLst>
          </p:cNvPr>
          <p:cNvSpPr txBox="1"/>
          <p:nvPr/>
        </p:nvSpPr>
        <p:spPr>
          <a:xfrm>
            <a:off x="8196608" y="424231"/>
            <a:ext cx="4103801" cy="1200329"/>
          </a:xfrm>
          <a:prstGeom prst="rect">
            <a:avLst/>
          </a:prstGeom>
          <a:noFill/>
        </p:spPr>
        <p:txBody>
          <a:bodyPr wrap="square" rtlCol="0">
            <a:spAutoFit/>
          </a:bodyPr>
          <a:lstStyle/>
          <a:p>
            <a:pPr algn="l"/>
            <a:r>
              <a:rPr lang="vi-VN" sz="7200" dirty="0"/>
              <a:t>Lịch sử</a:t>
            </a:r>
          </a:p>
        </p:txBody>
      </p:sp>
      <p:sp>
        <p:nvSpPr>
          <p:cNvPr id="2" name="Rectangle: Rounded Corners 1">
            <a:extLst>
              <a:ext uri="{FF2B5EF4-FFF2-40B4-BE49-F238E27FC236}">
                <a16:creationId xmlns:a16="http://schemas.microsoft.com/office/drawing/2014/main" id="{B22010EB-C8A2-FF7F-06D0-8B599D3E4A7F}"/>
              </a:ext>
            </a:extLst>
          </p:cNvPr>
          <p:cNvSpPr/>
          <p:nvPr/>
        </p:nvSpPr>
        <p:spPr>
          <a:xfrm>
            <a:off x="0" y="-1"/>
            <a:ext cx="1263192" cy="5938887"/>
          </a:xfrm>
          <a:prstGeom prst="roundRect">
            <a:avLst>
              <a:gd name="adj" fmla="val 0"/>
            </a:avLst>
          </a:prstGeom>
          <a:solidFill>
            <a:srgbClr val="7CDE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a:latin typeface="Bookman Old Style" panose="02050604050505020204" pitchFamily="18" charset="0"/>
              </a:rPr>
              <a:t>2</a:t>
            </a:r>
          </a:p>
        </p:txBody>
      </p:sp>
      <p:sp>
        <p:nvSpPr>
          <p:cNvPr id="14" name="TextBox 13">
            <a:extLst>
              <a:ext uri="{FF2B5EF4-FFF2-40B4-BE49-F238E27FC236}">
                <a16:creationId xmlns:a16="http://schemas.microsoft.com/office/drawing/2014/main" id="{476B2917-6C4E-B214-A5BF-F78B0569F82B}"/>
              </a:ext>
            </a:extLst>
          </p:cNvPr>
          <p:cNvSpPr txBox="1"/>
          <p:nvPr/>
        </p:nvSpPr>
        <p:spPr>
          <a:xfrm>
            <a:off x="9583525" y="1774625"/>
            <a:ext cx="1941922" cy="707886"/>
          </a:xfrm>
          <a:prstGeom prst="rect">
            <a:avLst/>
          </a:prstGeom>
          <a:noFill/>
        </p:spPr>
        <p:txBody>
          <a:bodyPr wrap="square" rtlCol="0">
            <a:spAutoFit/>
          </a:bodyPr>
          <a:lstStyle/>
          <a:p>
            <a:r>
              <a:rPr lang="en-US" sz="4000" dirty="0"/>
              <a:t>1698</a:t>
            </a:r>
          </a:p>
        </p:txBody>
      </p:sp>
      <p:sp>
        <p:nvSpPr>
          <p:cNvPr id="17" name="TextBox 16">
            <a:extLst>
              <a:ext uri="{FF2B5EF4-FFF2-40B4-BE49-F238E27FC236}">
                <a16:creationId xmlns:a16="http://schemas.microsoft.com/office/drawing/2014/main" id="{E9E6E3AD-B559-CEF5-CF10-DCB2FBA13632}"/>
              </a:ext>
            </a:extLst>
          </p:cNvPr>
          <p:cNvSpPr txBox="1"/>
          <p:nvPr/>
        </p:nvSpPr>
        <p:spPr>
          <a:xfrm>
            <a:off x="9880469" y="3059261"/>
            <a:ext cx="1348033" cy="707886"/>
          </a:xfrm>
          <a:prstGeom prst="rect">
            <a:avLst/>
          </a:prstGeom>
          <a:noFill/>
        </p:spPr>
        <p:txBody>
          <a:bodyPr wrap="square" rtlCol="0">
            <a:spAutoFit/>
          </a:bodyPr>
          <a:lstStyle/>
          <a:p>
            <a:r>
              <a:rPr lang="en-US" sz="4000" dirty="0"/>
              <a:t>1868</a:t>
            </a:r>
          </a:p>
        </p:txBody>
      </p:sp>
      <p:sp>
        <p:nvSpPr>
          <p:cNvPr id="18" name="TextBox 17">
            <a:extLst>
              <a:ext uri="{FF2B5EF4-FFF2-40B4-BE49-F238E27FC236}">
                <a16:creationId xmlns:a16="http://schemas.microsoft.com/office/drawing/2014/main" id="{6DD49E51-23ED-0C23-6310-59BE27383EAB}"/>
              </a:ext>
            </a:extLst>
          </p:cNvPr>
          <p:cNvSpPr txBox="1"/>
          <p:nvPr/>
        </p:nvSpPr>
        <p:spPr>
          <a:xfrm>
            <a:off x="9583525" y="4362596"/>
            <a:ext cx="1451113" cy="707886"/>
          </a:xfrm>
          <a:prstGeom prst="rect">
            <a:avLst/>
          </a:prstGeom>
          <a:noFill/>
        </p:spPr>
        <p:txBody>
          <a:bodyPr wrap="square" rtlCol="0">
            <a:spAutoFit/>
          </a:bodyPr>
          <a:lstStyle/>
          <a:p>
            <a:r>
              <a:rPr lang="en-US" sz="4000" dirty="0"/>
              <a:t>1975</a:t>
            </a:r>
          </a:p>
        </p:txBody>
      </p:sp>
    </p:spTree>
    <p:extLst>
      <p:ext uri="{BB962C8B-B14F-4D97-AF65-F5344CB8AC3E}">
        <p14:creationId xmlns:p14="http://schemas.microsoft.com/office/powerpoint/2010/main" val="135957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down)">
                                      <p:cBhvr>
                                        <p:cTn id="42" dur="5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wipe(down)">
                                      <p:cBhvr>
                                        <p:cTn id="5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4" grpId="0" animBg="1"/>
      <p:bldP spid="3" grpId="0" animBg="1"/>
      <p:bldP spid="7" grpId="0"/>
      <p:bldP spid="2"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F628CA-4047-C31F-E0E1-084C942250CD}"/>
              </a:ext>
            </a:extLst>
          </p:cNvPr>
          <p:cNvSpPr/>
          <p:nvPr/>
        </p:nvSpPr>
        <p:spPr>
          <a:xfrm>
            <a:off x="0" y="-4999"/>
            <a:ext cx="12192000" cy="904461"/>
          </a:xfrm>
          <a:prstGeom prst="rect">
            <a:avLst/>
          </a:prstGeom>
          <a:solidFill>
            <a:srgbClr val="86EA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600">
                <a:solidFill>
                  <a:schemeClr val="tx1">
                    <a:lumMod val="75000"/>
                    <a:lumOff val="25000"/>
                  </a:schemeClr>
                </a:solidFill>
                <a:latin typeface="Brush Script MT" panose="03060802040406070304" pitchFamily="66" charset="0"/>
              </a:rPr>
              <a:t>                    </a:t>
            </a:r>
            <a:r>
              <a:rPr lang="vi-VN" sz="4800" b="1">
                <a:solidFill>
                  <a:schemeClr val="tx1">
                    <a:lumMod val="75000"/>
                    <a:lumOff val="25000"/>
                  </a:schemeClr>
                </a:solidFill>
                <a:latin typeface="Bahnschrift" panose="020B0502040204020203" pitchFamily="34" charset="0"/>
              </a:rPr>
              <a:t>Gia Định(1698)</a:t>
            </a:r>
            <a:endParaRPr lang="en-US" sz="4800" b="1">
              <a:solidFill>
                <a:schemeClr val="tx1">
                  <a:lumMod val="75000"/>
                  <a:lumOff val="25000"/>
                </a:schemeClr>
              </a:solidFill>
              <a:latin typeface="Bodoni MT" panose="02070603080606020203" pitchFamily="18" charset="0"/>
            </a:endParaRPr>
          </a:p>
        </p:txBody>
      </p:sp>
      <p:sp>
        <p:nvSpPr>
          <p:cNvPr id="7" name="Dải băng: Cong và Hướng Lên 6">
            <a:extLst>
              <a:ext uri="{FF2B5EF4-FFF2-40B4-BE49-F238E27FC236}">
                <a16:creationId xmlns:a16="http://schemas.microsoft.com/office/drawing/2014/main" id="{774A02C3-DD91-4D43-B86B-5587E932B66F}"/>
              </a:ext>
            </a:extLst>
          </p:cNvPr>
          <p:cNvSpPr/>
          <p:nvPr/>
        </p:nvSpPr>
        <p:spPr>
          <a:xfrm>
            <a:off x="67248" y="163967"/>
            <a:ext cx="7074919" cy="1470990"/>
          </a:xfrm>
          <a:prstGeom prst="ellipseRibbon2">
            <a:avLst>
              <a:gd name="adj1" fmla="val 46080"/>
              <a:gd name="adj2" fmla="val 42414"/>
              <a:gd name="adj3" fmla="val 1250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5BDC1DDD-773E-864D-BAE0-842971FD678C}"/>
              </a:ext>
            </a:extLst>
          </p:cNvPr>
          <p:cNvSpPr txBox="1"/>
          <p:nvPr/>
        </p:nvSpPr>
        <p:spPr>
          <a:xfrm>
            <a:off x="2436825" y="245113"/>
            <a:ext cx="2335764" cy="584775"/>
          </a:xfrm>
          <a:prstGeom prst="rect">
            <a:avLst/>
          </a:prstGeom>
          <a:noFill/>
        </p:spPr>
        <p:txBody>
          <a:bodyPr wrap="square" rtlCol="0">
            <a:spAutoFit/>
          </a:bodyPr>
          <a:lstStyle/>
          <a:p>
            <a:pPr algn="l"/>
            <a:r>
              <a:rPr lang="vi-VN" sz="3200"/>
              <a:t>Giai đoạn 1</a:t>
            </a:r>
          </a:p>
        </p:txBody>
      </p:sp>
      <p:pic>
        <p:nvPicPr>
          <p:cNvPr id="4" name="Hình ảnh 7">
            <a:extLst>
              <a:ext uri="{FF2B5EF4-FFF2-40B4-BE49-F238E27FC236}">
                <a16:creationId xmlns:a16="http://schemas.microsoft.com/office/drawing/2014/main" id="{3EF0090F-1F6D-424C-BFF4-4B9BA4749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669" y="4077829"/>
            <a:ext cx="4598271" cy="2521753"/>
          </a:xfrm>
          <a:prstGeom prst="rect">
            <a:avLst/>
          </a:prstGeom>
        </p:spPr>
      </p:pic>
      <p:pic>
        <p:nvPicPr>
          <p:cNvPr id="8" name="Hình ảnh 8">
            <a:extLst>
              <a:ext uri="{FF2B5EF4-FFF2-40B4-BE49-F238E27FC236}">
                <a16:creationId xmlns:a16="http://schemas.microsoft.com/office/drawing/2014/main" id="{9673554B-51BC-5F4D-AEC6-26B420898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416" y="1316905"/>
            <a:ext cx="4598272" cy="2521753"/>
          </a:xfrm>
          <a:prstGeom prst="rect">
            <a:avLst/>
          </a:prstGeom>
        </p:spPr>
      </p:pic>
      <p:sp>
        <p:nvSpPr>
          <p:cNvPr id="3" name="TextBox 2">
            <a:extLst>
              <a:ext uri="{FF2B5EF4-FFF2-40B4-BE49-F238E27FC236}">
                <a16:creationId xmlns:a16="http://schemas.microsoft.com/office/drawing/2014/main" id="{C7ABD227-8C41-081E-B667-9AE9AB2BEADA}"/>
              </a:ext>
            </a:extLst>
          </p:cNvPr>
          <p:cNvSpPr txBox="1"/>
          <p:nvPr/>
        </p:nvSpPr>
        <p:spPr>
          <a:xfrm>
            <a:off x="651641" y="2308114"/>
            <a:ext cx="5331716" cy="3539430"/>
          </a:xfrm>
          <a:prstGeom prst="rect">
            <a:avLst/>
          </a:prstGeom>
          <a:noFill/>
        </p:spPr>
        <p:txBody>
          <a:bodyPr wrap="square" rtlCol="0">
            <a:spAutoFit/>
          </a:bodyPr>
          <a:lstStyle/>
          <a:p>
            <a:r>
              <a:rPr lang="vi-VN" sz="2800"/>
              <a:t>_1698: chúa Nguyễn cử Nguyễn Hữu Cảnh vào Nam kinh lược cho lập phủ Gia Định và đánh dấu sự ra đời của thành phố này.</a:t>
            </a:r>
          </a:p>
          <a:p>
            <a:r>
              <a:rPr lang="vi-VN" sz="2800"/>
              <a:t>_1802: Gia Định phát triển.</a:t>
            </a:r>
          </a:p>
          <a:p>
            <a:r>
              <a:rPr lang="vi-VN" sz="2800"/>
              <a:t>_1859: thực dân Pháp chiếm thành nhằm khai khác thuộc địa.</a:t>
            </a:r>
            <a:endParaRPr lang="en-US" sz="2800"/>
          </a:p>
        </p:txBody>
      </p:sp>
    </p:spTree>
    <p:extLst>
      <p:ext uri="{BB962C8B-B14F-4D97-AF65-F5344CB8AC3E}">
        <p14:creationId xmlns:p14="http://schemas.microsoft.com/office/powerpoint/2010/main" val="2319676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B4F0A0-E458-C8F7-3A92-6BBE0D754DD4}"/>
              </a:ext>
            </a:extLst>
          </p:cNvPr>
          <p:cNvSpPr/>
          <p:nvPr/>
        </p:nvSpPr>
        <p:spPr>
          <a:xfrm>
            <a:off x="0" y="-4999"/>
            <a:ext cx="12192000" cy="904461"/>
          </a:xfrm>
          <a:prstGeom prst="rect">
            <a:avLst/>
          </a:prstGeom>
          <a:solidFill>
            <a:srgbClr val="86EA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600">
                <a:solidFill>
                  <a:schemeClr val="tx1">
                    <a:lumMod val="75000"/>
                    <a:lumOff val="25000"/>
                  </a:schemeClr>
                </a:solidFill>
                <a:latin typeface="Brush Script MT" panose="03060802040406070304" pitchFamily="66" charset="0"/>
              </a:rPr>
              <a:t>                    SÀI GÒN (1868)</a:t>
            </a:r>
            <a:endParaRPr lang="en-US" sz="4800" b="1">
              <a:solidFill>
                <a:schemeClr val="tx1">
                  <a:lumMod val="75000"/>
                  <a:lumOff val="25000"/>
                </a:schemeClr>
              </a:solidFill>
              <a:latin typeface="Bodoni MT" panose="02070603080606020203" pitchFamily="18" charset="0"/>
            </a:endParaRPr>
          </a:p>
        </p:txBody>
      </p:sp>
      <p:sp>
        <p:nvSpPr>
          <p:cNvPr id="5" name="Dải băng: Cong và Hướng Lên 6">
            <a:extLst>
              <a:ext uri="{FF2B5EF4-FFF2-40B4-BE49-F238E27FC236}">
                <a16:creationId xmlns:a16="http://schemas.microsoft.com/office/drawing/2014/main" id="{BAE21238-D620-7765-2A86-E609D417655A}"/>
              </a:ext>
            </a:extLst>
          </p:cNvPr>
          <p:cNvSpPr/>
          <p:nvPr/>
        </p:nvSpPr>
        <p:spPr>
          <a:xfrm>
            <a:off x="67248" y="163967"/>
            <a:ext cx="7074919" cy="1470990"/>
          </a:xfrm>
          <a:prstGeom prst="ellipseRibbon2">
            <a:avLst>
              <a:gd name="adj1" fmla="val 46080"/>
              <a:gd name="adj2" fmla="val 42414"/>
              <a:gd name="adj3" fmla="val 1250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6F7F4EA6-91CE-EB35-BA4C-CD960B58DA44}"/>
              </a:ext>
            </a:extLst>
          </p:cNvPr>
          <p:cNvSpPr txBox="1"/>
          <p:nvPr/>
        </p:nvSpPr>
        <p:spPr>
          <a:xfrm>
            <a:off x="2436825" y="245113"/>
            <a:ext cx="2335764" cy="584775"/>
          </a:xfrm>
          <a:prstGeom prst="rect">
            <a:avLst/>
          </a:prstGeom>
          <a:noFill/>
        </p:spPr>
        <p:txBody>
          <a:bodyPr wrap="square" rtlCol="0">
            <a:spAutoFit/>
          </a:bodyPr>
          <a:lstStyle/>
          <a:p>
            <a:pPr algn="l"/>
            <a:r>
              <a:rPr lang="vi-VN" sz="3200"/>
              <a:t>Giai đoạn 2</a:t>
            </a:r>
          </a:p>
        </p:txBody>
      </p:sp>
      <p:sp>
        <p:nvSpPr>
          <p:cNvPr id="8" name="TextBox 7">
            <a:extLst>
              <a:ext uri="{FF2B5EF4-FFF2-40B4-BE49-F238E27FC236}">
                <a16:creationId xmlns:a16="http://schemas.microsoft.com/office/drawing/2014/main" id="{DB9D63F8-421F-B39E-FD49-23E446452235}"/>
              </a:ext>
            </a:extLst>
          </p:cNvPr>
          <p:cNvSpPr txBox="1"/>
          <p:nvPr/>
        </p:nvSpPr>
        <p:spPr>
          <a:xfrm>
            <a:off x="546539" y="1634957"/>
            <a:ext cx="5150068" cy="4893647"/>
          </a:xfrm>
          <a:prstGeom prst="rect">
            <a:avLst/>
          </a:prstGeom>
          <a:noFill/>
        </p:spPr>
        <p:txBody>
          <a:bodyPr wrap="square" rtlCol="0">
            <a:spAutoFit/>
          </a:bodyPr>
          <a:lstStyle/>
          <a:p>
            <a:r>
              <a:rPr lang="vi-VN" sz="2400"/>
              <a:t>_1868: Thực dân Pháp khởi công xây dựng Dinh Norodom (là nền đất cũ của Dinh Độc Lập hiện nay.</a:t>
            </a:r>
          </a:p>
          <a:p>
            <a:r>
              <a:rPr lang="vi-VN" sz="2400"/>
              <a:t>_Sau Dinh Norodom các công trình kiến trúc quan trọng khác cũng mọc lên nhanh chóng.</a:t>
            </a:r>
          </a:p>
          <a:p>
            <a:r>
              <a:rPr lang="vi-VN" sz="2400"/>
              <a:t>  +Tòa Bưu Chánh (1886) - Ủy ban nhân dân tp.HCM ngày nay(Tòa Đô Chánh).</a:t>
            </a:r>
          </a:p>
          <a:p>
            <a:r>
              <a:rPr lang="vi-VN" sz="2400"/>
              <a:t>  +Nhà thờ Đức Bà (1880) - 1895 xây thêm 2 tháp chuông.</a:t>
            </a:r>
          </a:p>
          <a:p>
            <a:r>
              <a:rPr lang="vi-VN" sz="2400"/>
              <a:t>_1950: Được mệnh danh là “Hòn Ngọc Viễn Đông”.</a:t>
            </a:r>
          </a:p>
        </p:txBody>
      </p:sp>
      <p:pic>
        <p:nvPicPr>
          <p:cNvPr id="7" name="Hình ảnh 7">
            <a:extLst>
              <a:ext uri="{FF2B5EF4-FFF2-40B4-BE49-F238E27FC236}">
                <a16:creationId xmlns:a16="http://schemas.microsoft.com/office/drawing/2014/main" id="{05C4E6CE-4CD4-AF4D-BE23-50E77E78C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055" y="1851747"/>
            <a:ext cx="5150068" cy="3813557"/>
          </a:xfrm>
          <a:prstGeom prst="rect">
            <a:avLst/>
          </a:prstGeom>
        </p:spPr>
      </p:pic>
      <p:sp>
        <p:nvSpPr>
          <p:cNvPr id="2" name="TextBox 1">
            <a:extLst>
              <a:ext uri="{FF2B5EF4-FFF2-40B4-BE49-F238E27FC236}">
                <a16:creationId xmlns:a16="http://schemas.microsoft.com/office/drawing/2014/main" id="{9FEB5804-9161-6DBD-A59C-95409B5C7E5B}"/>
              </a:ext>
            </a:extLst>
          </p:cNvPr>
          <p:cNvSpPr txBox="1"/>
          <p:nvPr/>
        </p:nvSpPr>
        <p:spPr>
          <a:xfrm>
            <a:off x="7663070" y="5764696"/>
            <a:ext cx="2872408" cy="369332"/>
          </a:xfrm>
          <a:prstGeom prst="rect">
            <a:avLst/>
          </a:prstGeom>
          <a:noFill/>
        </p:spPr>
        <p:txBody>
          <a:bodyPr wrap="square" rtlCol="0">
            <a:spAutoFit/>
          </a:bodyPr>
          <a:lstStyle/>
          <a:p>
            <a:r>
              <a:rPr lang="vi-VN"/>
              <a:t>Nhà thờ Đức Bà 1969</a:t>
            </a:r>
            <a:endParaRPr lang="en-US"/>
          </a:p>
        </p:txBody>
      </p:sp>
    </p:spTree>
    <p:extLst>
      <p:ext uri="{BB962C8B-B14F-4D97-AF65-F5344CB8AC3E}">
        <p14:creationId xmlns:p14="http://schemas.microsoft.com/office/powerpoint/2010/main" val="13879936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5B65-C41B-4A12-325C-1F9C59C7BBDA}"/>
              </a:ext>
            </a:extLst>
          </p:cNvPr>
          <p:cNvSpPr/>
          <p:nvPr/>
        </p:nvSpPr>
        <p:spPr>
          <a:xfrm>
            <a:off x="0" y="-4999"/>
            <a:ext cx="12192000" cy="904461"/>
          </a:xfrm>
          <a:prstGeom prst="rect">
            <a:avLst/>
          </a:prstGeom>
          <a:solidFill>
            <a:srgbClr val="86EA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600">
                <a:solidFill>
                  <a:schemeClr val="tx1">
                    <a:lumMod val="75000"/>
                    <a:lumOff val="25000"/>
                  </a:schemeClr>
                </a:solidFill>
                <a:latin typeface="Brush Script MT" panose="03060802040406070304" pitchFamily="66" charset="0"/>
              </a:rPr>
              <a:t>                    </a:t>
            </a:r>
            <a:r>
              <a:rPr lang="vi-VN" sz="4800" b="1">
                <a:solidFill>
                  <a:schemeClr val="tx1">
                    <a:lumMod val="75000"/>
                    <a:lumOff val="25000"/>
                  </a:schemeClr>
                </a:solidFill>
                <a:latin typeface="Bahnschrift" panose="020B0502040204020203" pitchFamily="34" charset="0"/>
              </a:rPr>
              <a:t>TP.HCM (1975)</a:t>
            </a:r>
            <a:endParaRPr lang="en-US" sz="4800" b="1">
              <a:solidFill>
                <a:schemeClr val="tx1">
                  <a:lumMod val="75000"/>
                  <a:lumOff val="25000"/>
                </a:schemeClr>
              </a:solidFill>
              <a:latin typeface="Bodoni MT" panose="02070603080606020203" pitchFamily="18" charset="0"/>
            </a:endParaRPr>
          </a:p>
        </p:txBody>
      </p:sp>
      <p:sp>
        <p:nvSpPr>
          <p:cNvPr id="5" name="Dải băng: Cong và Hướng Lên 6">
            <a:extLst>
              <a:ext uri="{FF2B5EF4-FFF2-40B4-BE49-F238E27FC236}">
                <a16:creationId xmlns:a16="http://schemas.microsoft.com/office/drawing/2014/main" id="{19676C67-E30D-5BBC-4D84-749E6EF9701B}"/>
              </a:ext>
            </a:extLst>
          </p:cNvPr>
          <p:cNvSpPr/>
          <p:nvPr/>
        </p:nvSpPr>
        <p:spPr>
          <a:xfrm>
            <a:off x="67248" y="163967"/>
            <a:ext cx="7074919" cy="1470990"/>
          </a:xfrm>
          <a:prstGeom prst="ellipseRibbon2">
            <a:avLst>
              <a:gd name="adj1" fmla="val 46080"/>
              <a:gd name="adj2" fmla="val 42414"/>
              <a:gd name="adj3" fmla="val 12500"/>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ộp Văn bản 5">
            <a:extLst>
              <a:ext uri="{FF2B5EF4-FFF2-40B4-BE49-F238E27FC236}">
                <a16:creationId xmlns:a16="http://schemas.microsoft.com/office/drawing/2014/main" id="{68226EB3-C0DB-E6F6-5D0F-81DE132D316B}"/>
              </a:ext>
            </a:extLst>
          </p:cNvPr>
          <p:cNvSpPr txBox="1"/>
          <p:nvPr/>
        </p:nvSpPr>
        <p:spPr>
          <a:xfrm>
            <a:off x="2436825" y="245113"/>
            <a:ext cx="2335764" cy="584775"/>
          </a:xfrm>
          <a:prstGeom prst="rect">
            <a:avLst/>
          </a:prstGeom>
          <a:noFill/>
        </p:spPr>
        <p:txBody>
          <a:bodyPr wrap="square" rtlCol="0">
            <a:spAutoFit/>
          </a:bodyPr>
          <a:lstStyle/>
          <a:p>
            <a:pPr algn="l"/>
            <a:r>
              <a:rPr lang="vi-VN" sz="3200"/>
              <a:t>Giai đoạn 3</a:t>
            </a:r>
          </a:p>
        </p:txBody>
      </p:sp>
      <p:pic>
        <p:nvPicPr>
          <p:cNvPr id="2" name="Hình ảnh 4">
            <a:extLst>
              <a:ext uri="{FF2B5EF4-FFF2-40B4-BE49-F238E27FC236}">
                <a16:creationId xmlns:a16="http://schemas.microsoft.com/office/drawing/2014/main" id="{F9BB77BF-D25B-B34B-9B41-183D26DB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530" y="3428999"/>
            <a:ext cx="4883425" cy="3021495"/>
          </a:xfrm>
          <a:prstGeom prst="rect">
            <a:avLst/>
          </a:prstGeom>
        </p:spPr>
      </p:pic>
      <p:pic>
        <p:nvPicPr>
          <p:cNvPr id="3" name="Hình ảnh 5">
            <a:extLst>
              <a:ext uri="{FF2B5EF4-FFF2-40B4-BE49-F238E27FC236}">
                <a16:creationId xmlns:a16="http://schemas.microsoft.com/office/drawing/2014/main" id="{5D4BCDFC-458F-5F49-A6AB-920FAD83F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937" y="2037520"/>
            <a:ext cx="4487369" cy="3856384"/>
          </a:xfrm>
          <a:prstGeom prst="rect">
            <a:avLst/>
          </a:prstGeom>
        </p:spPr>
      </p:pic>
      <p:sp>
        <p:nvSpPr>
          <p:cNvPr id="7" name="TextBox 6">
            <a:extLst>
              <a:ext uri="{FF2B5EF4-FFF2-40B4-BE49-F238E27FC236}">
                <a16:creationId xmlns:a16="http://schemas.microsoft.com/office/drawing/2014/main" id="{51B064BA-EC18-9DA2-1B21-6614A7FA76DF}"/>
              </a:ext>
            </a:extLst>
          </p:cNvPr>
          <p:cNvSpPr txBox="1"/>
          <p:nvPr/>
        </p:nvSpPr>
        <p:spPr>
          <a:xfrm>
            <a:off x="622851" y="1793314"/>
            <a:ext cx="5208104" cy="1477328"/>
          </a:xfrm>
          <a:prstGeom prst="rect">
            <a:avLst/>
          </a:prstGeom>
          <a:noFill/>
        </p:spPr>
        <p:txBody>
          <a:bodyPr wrap="square" rtlCol="0">
            <a:spAutoFit/>
          </a:bodyPr>
          <a:lstStyle/>
          <a:p>
            <a:r>
              <a:rPr lang="vi-VN"/>
              <a:t>_1975: Chính quyền trực nam cộng hòa tan rã.</a:t>
            </a:r>
          </a:p>
          <a:p>
            <a:r>
              <a:rPr lang="vi-VN"/>
              <a:t>_30/04/1975: Quân giải phóng tiến vào SG. VN cộng hòa tuyên bố đầu hàng vô điều kiện.</a:t>
            </a:r>
          </a:p>
          <a:p>
            <a:r>
              <a:rPr lang="vi-VN"/>
              <a:t>_02/07/1976: Sài Gòn-Gia Định đổi tên thành tp.HCM theo tên vị chủ tịch nước đầu tiên.</a:t>
            </a:r>
            <a:endParaRPr lang="en-US"/>
          </a:p>
        </p:txBody>
      </p:sp>
    </p:spTree>
    <p:extLst>
      <p:ext uri="{BB962C8B-B14F-4D97-AF65-F5344CB8AC3E}">
        <p14:creationId xmlns:p14="http://schemas.microsoft.com/office/powerpoint/2010/main" val="492286788"/>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3369</Words>
  <Application>Microsoft Office PowerPoint</Application>
  <PresentationFormat>Widescreen</PresentationFormat>
  <Paragraphs>146</Paragraphs>
  <Slides>32</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32</vt:i4>
      </vt:variant>
    </vt:vector>
  </HeadingPairs>
  <TitlesOfParts>
    <vt:vector size="51" baseType="lpstr">
      <vt:lpstr>Agency FB</vt:lpstr>
      <vt:lpstr>Arial</vt:lpstr>
      <vt:lpstr>Bahnschrift</vt:lpstr>
      <vt:lpstr>Bahnschrift Light</vt:lpstr>
      <vt:lpstr>Bahnschrift SemiLight</vt:lpstr>
      <vt:lpstr>Bodoni MT</vt:lpstr>
      <vt:lpstr>Bookman Old Style</vt:lpstr>
      <vt:lpstr>Brush Script MT</vt:lpstr>
      <vt:lpstr>Calibri</vt:lpstr>
      <vt:lpstr>Garamond</vt:lpstr>
      <vt:lpstr>Gigi</vt:lpstr>
      <vt:lpstr>Helvetica</vt:lpstr>
      <vt:lpstr>Ink Free</vt:lpstr>
      <vt:lpstr>Lato</vt:lpstr>
      <vt:lpstr>MV Boli</vt:lpstr>
      <vt:lpstr>Nunito Sans</vt:lpstr>
      <vt:lpstr>Segoe UI Variable Display Light</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tranthuanky@gmail.com</dc:creator>
  <cp:lastModifiedBy>tranthuanky@gmail.com</cp:lastModifiedBy>
  <cp:revision>2</cp:revision>
  <dcterms:created xsi:type="dcterms:W3CDTF">2022-11-13T12:55:10Z</dcterms:created>
  <dcterms:modified xsi:type="dcterms:W3CDTF">2022-11-18T01:31:29Z</dcterms:modified>
</cp:coreProperties>
</file>